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1" r:id="rId4"/>
    <p:sldId id="282" r:id="rId5"/>
    <p:sldId id="258" r:id="rId6"/>
    <p:sldId id="273" r:id="rId7"/>
    <p:sldId id="275" r:id="rId8"/>
    <p:sldId id="276" r:id="rId9"/>
    <p:sldId id="277" r:id="rId10"/>
    <p:sldId id="280" r:id="rId11"/>
    <p:sldId id="274" r:id="rId12"/>
    <p:sldId id="279" r:id="rId13"/>
    <p:sldId id="263" r:id="rId14"/>
    <p:sldId id="278" r:id="rId15"/>
    <p:sldId id="264" r:id="rId16"/>
    <p:sldId id="268" r:id="rId17"/>
    <p:sldId id="270" r:id="rId18"/>
  </p:sldIdLst>
  <p:sldSz cx="9144000" cy="6858000" type="screen4x3"/>
  <p:notesSz cx="6888163" cy="100203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66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-1464" y="-102"/>
      </p:cViewPr>
      <p:guideLst>
        <p:guide orient="horz" pos="1976"/>
        <p:guide pos="50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E9CB6B4-4427-184A-8B21-2EC196C63FFD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6F8360E-6147-0E4B-B926-28F5E03164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360E-6147-0E4B-B926-28F5E0316483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29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360E-6147-0E4B-B926-28F5E0316483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29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360E-6147-0E4B-B926-28F5E0316483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29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360E-6147-0E4B-B926-28F5E0316483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29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29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00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26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49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34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3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37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17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83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89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A34F1-AFA6-A149-93A2-9E977EDC14FE}" type="datetimeFigureOut">
              <a:rPr lang="es-ES" smtClean="0"/>
              <a:pPr/>
              <a:t>22/04/2016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1C64-EEC7-3A43-AEBA-9FC75CB61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56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61862" y="2130425"/>
            <a:ext cx="3996338" cy="1470025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Informe Económico 2015</a:t>
            </a:r>
            <a:endParaRPr lang="es-ES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0" y="4062611"/>
            <a:ext cx="3874018" cy="1752600"/>
          </a:xfrm>
        </p:spPr>
        <p:txBody>
          <a:bodyPr/>
          <a:lstStyle/>
          <a:p>
            <a:r>
              <a:rPr lang="es-ES" b="1" dirty="0" smtClean="0"/>
              <a:t>Asprona Albacete</a:t>
            </a:r>
            <a:endParaRPr lang="es-ES" b="1" dirty="0"/>
          </a:p>
        </p:txBody>
      </p:sp>
      <p:pic>
        <p:nvPicPr>
          <p:cNvPr id="4" name="Imagen 3" descr="trebol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016" y="0"/>
            <a:ext cx="5538878" cy="68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12" y="155080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" y="862043"/>
            <a:ext cx="6054033" cy="52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Pasivo – Comparativo 2015-2014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072055" y="1382770"/>
          <a:ext cx="6863255" cy="5126355"/>
        </p:xfrm>
        <a:graphic>
          <a:graphicData uri="http://schemas.openxmlformats.org/drawingml/2006/table">
            <a:tbl>
              <a:tblPr/>
              <a:tblGrid>
                <a:gridCol w="4332927"/>
                <a:gridCol w="1279597"/>
                <a:gridCol w="1250731"/>
              </a:tblGrid>
              <a:tr h="2163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latin typeface="Arial"/>
                        </a:rPr>
                        <a:t>Descripción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latin typeface="Arial"/>
                        </a:rPr>
                        <a:t>A) PATRIMONIO NETO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5.329.482,59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5.614.376,16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    A-1) Fondos propios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1.783.817,14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1.847.927,77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I. Fondo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1.761.194,27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1.827.115,03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IV. Excedente del ejercicio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22.622,87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20.812,74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    A-3) Subvenciones, donaciones y legados recib.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3.545.665,45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3.766.448,39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latin typeface="Arial"/>
                        </a:rPr>
                        <a:t>B) PASIVO NO CORRIENTE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1.893.590,45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2.135.282,30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    I. Provisiones a largo plazo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89.700,00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    II. Deudas a largo plazo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1.803.890,45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2.133.526,00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    III. Deudas con empresas del grupo y asoc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1.756,30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latin typeface="Arial"/>
                        </a:rPr>
                        <a:t>C) PASIVO CORRIENTE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2.418.987,62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2.358.398,73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    III. Deudas a corto 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1.022.661,71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1.254.401,60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    IV. Deudas con empresas del grupo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100,80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    V. Beneficiarios Acreedores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11.944,93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7.986,11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latin typeface="Arial"/>
                        </a:rPr>
                        <a:t>    VI. Acreedores comerciales y otras ctas a pagar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1.384.380,98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latin typeface="Arial"/>
                        </a:rPr>
                        <a:t>1.095.910,22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latin typeface="Arial"/>
                        </a:rPr>
                        <a:t>TOTAL PATRIMONIO NETO Y PASIVO ( A+B+C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latin typeface="Arial"/>
                        </a:rPr>
                        <a:t>9.642.060,66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latin typeface="Arial"/>
                        </a:rPr>
                        <a:t>10.108.057,19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3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teral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012" cy="665528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881969" y="428349"/>
            <a:ext cx="6054033" cy="906465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RATIO DE SOLVENCIA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24466" y="1728952"/>
            <a:ext cx="6054033" cy="225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+mj-lt"/>
                <a:ea typeface="+mj-ea"/>
                <a:cs typeface="+mj-cs"/>
              </a:rPr>
              <a:t>DEF: Mide la capacidad de la Asociación para hacer frente a sus obligaciones de pago.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+mj-lt"/>
                <a:ea typeface="+mj-ea"/>
                <a:cs typeface="+mj-cs"/>
              </a:rPr>
              <a:t>Valor ideal: Superior a 1,5 y cercano a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24466" y="4225159"/>
            <a:ext cx="6054033" cy="1345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+mj-lt"/>
                <a:ea typeface="+mj-ea"/>
                <a:cs typeface="+mj-cs"/>
              </a:rPr>
              <a:t>En ASPRONA el ratio de solvencia es de 2,26 en el año 2015.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328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teral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012" cy="665528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881969" y="428349"/>
            <a:ext cx="6054033" cy="906465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RATIO DE ENDEUDAMIENTO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24466" y="1728952"/>
            <a:ext cx="6054033" cy="225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+mj-lt"/>
                <a:ea typeface="+mj-ea"/>
                <a:cs typeface="+mj-cs"/>
              </a:rPr>
              <a:t>DEF: Mide la relación entre los fondos propios de la Asociación y las deudas que mantiene.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+mj-lt"/>
                <a:ea typeface="+mj-ea"/>
                <a:cs typeface="+mj-cs"/>
              </a:rPr>
              <a:t>Valor ideal: Superior a 0,5 y cercano a 1,5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24466" y="4225159"/>
            <a:ext cx="6054033" cy="1345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+mj-lt"/>
                <a:ea typeface="+mj-ea"/>
                <a:cs typeface="+mj-cs"/>
              </a:rPr>
              <a:t>En ASPRONA el ratio de endeudamiento es de 0,78 en el año 2015.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328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93912" y="155080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912" y="128586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Inversiones con Financiación Externa</a:t>
            </a:r>
            <a:endParaRPr lang="es-E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390195"/>
              </p:ext>
            </p:extLst>
          </p:nvPr>
        </p:nvGraphicFramePr>
        <p:xfrm>
          <a:off x="539554" y="1844828"/>
          <a:ext cx="8352929" cy="4140228"/>
        </p:xfrm>
        <a:graphic>
          <a:graphicData uri="http://schemas.openxmlformats.org/drawingml/2006/table">
            <a:tbl>
              <a:tblPr/>
              <a:tblGrid>
                <a:gridCol w="2485168"/>
                <a:gridCol w="1035486"/>
                <a:gridCol w="690325"/>
                <a:gridCol w="690325"/>
                <a:gridCol w="690325"/>
                <a:gridCol w="690325"/>
                <a:gridCol w="690325"/>
                <a:gridCol w="690325"/>
                <a:gridCol w="690325"/>
              </a:tblGrid>
              <a:tr h="37584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SUBVENCIONES PARA INVERSIÓN - AÑO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6298" marR="6298" marT="6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905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ORGANISMO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IMPORTE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DESTINO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886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FUNDACION ONCE - PIR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31,905,88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Instalación Luces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LED en todos los Centros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8868"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CAIXA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5.000,00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Adquisición de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mobiliario Centro de Día </a:t>
                      </a:r>
                      <a:r>
                        <a:rPr lang="es-E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Caudete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8868"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Consejería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Empleo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1,870,75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Reforma puerta acceso Centro de </a:t>
                      </a:r>
                      <a:r>
                        <a:rPr lang="es-E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Villarrobledo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3510"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FUNDACION ONCE - PIR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30,392,90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Reformas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Centro Ocupacional de </a:t>
                      </a:r>
                      <a:r>
                        <a:rPr lang="es-E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Caudete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5854"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Consejería </a:t>
                      </a:r>
                      <a:r>
                        <a:rPr lang="es-E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Btar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Social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50.000,00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Reforma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baños C.O. San Ginés e instalación A.A. en C.O. y Centros de Día de Albacete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teral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012" cy="66552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81969" y="1597572"/>
            <a:ext cx="66710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/>
              <a:t>Propuesta Presupuesto 2016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881969" y="428349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5328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77712" y="195807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54890"/>
              </p:ext>
            </p:extLst>
          </p:nvPr>
        </p:nvGraphicFramePr>
        <p:xfrm>
          <a:off x="192776" y="1298080"/>
          <a:ext cx="8741016" cy="4839655"/>
        </p:xfrm>
        <a:graphic>
          <a:graphicData uri="http://schemas.openxmlformats.org/drawingml/2006/table">
            <a:tbl>
              <a:tblPr/>
              <a:tblGrid>
                <a:gridCol w="2988656"/>
                <a:gridCol w="1478261"/>
                <a:gridCol w="530244"/>
                <a:gridCol w="1560341"/>
                <a:gridCol w="576709"/>
                <a:gridCol w="1606805"/>
              </a:tblGrid>
              <a:tr h="43323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PRESUPUESTOS POR SERVICIOS 2016</a:t>
                      </a:r>
                      <a:endParaRPr lang="es-E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4600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 dirty="0">
                          <a:latin typeface="Arial"/>
                        </a:rPr>
                        <a:t>DEPENDENCIA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>
                          <a:latin typeface="Arial"/>
                        </a:rPr>
                        <a:t>INGRESOS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 dirty="0">
                          <a:latin typeface="Arial"/>
                        </a:rPr>
                        <a:t>GASTOS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 dirty="0">
                          <a:latin typeface="Arial"/>
                        </a:rPr>
                        <a:t>DIFERENCIA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1" u="none" strike="noStrike" dirty="0" smtClean="0">
                          <a:latin typeface="Arial"/>
                        </a:rPr>
                        <a:t>Programas Provinciales y Varios</a:t>
                      </a:r>
                      <a:endParaRPr lang="es-ES" sz="10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1.482.000,00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1.515.000,00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-33.000,00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Centros Ocupacionales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1.947.000,00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1.933.000,00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14.000,00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Centros Educación Especial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1.393.100,00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1.415.750,00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-22.650,00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Centros de Día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714.000,00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743.800,00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-29.800,00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21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latin typeface="Arial"/>
                        </a:rPr>
                        <a:t>Centros de Atención Temprana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674.000,00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693.000,00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-19.000,00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3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Centros Residenciales y Viviendas Tuteladas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2.509.300,00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2.409.000,00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100.300,00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Ocio</a:t>
                      </a:r>
                      <a:r>
                        <a:rPr lang="es-ES" sz="1000" b="1" i="0" u="none" strike="noStrike" baseline="0" dirty="0" smtClean="0">
                          <a:latin typeface="Arial"/>
                        </a:rPr>
                        <a:t> y Voluntariado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99.065,00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101.800,00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-2.735,00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Otros Programas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66.900,00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68.300,00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-1.400,00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44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latin typeface="Arial"/>
                        </a:rPr>
                        <a:t>Sumas </a:t>
                      </a:r>
                      <a:r>
                        <a:rPr lang="es-ES" sz="1100" b="1" i="0" u="none" strike="noStrike" dirty="0" smtClean="0">
                          <a:latin typeface="Arial"/>
                        </a:rPr>
                        <a:t>Totales....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8.885.365,00</a:t>
                      </a:r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8.879.650,00</a:t>
                      </a:r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5.715,00</a:t>
                      </a:r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802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658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Clubes Deportivos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62.000,00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64.000,00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-2.000,00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bece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2960" y="1636960"/>
            <a:ext cx="1298080" cy="914400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25191"/>
              </p:ext>
            </p:extLst>
          </p:nvPr>
        </p:nvGraphicFramePr>
        <p:xfrm>
          <a:off x="1926315" y="281895"/>
          <a:ext cx="4464495" cy="5565040"/>
        </p:xfrm>
        <a:graphic>
          <a:graphicData uri="http://schemas.openxmlformats.org/drawingml/2006/table">
            <a:tbl>
              <a:tblPr/>
              <a:tblGrid>
                <a:gridCol w="3341410"/>
                <a:gridCol w="1123085"/>
              </a:tblGrid>
              <a:tr h="2160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Arial"/>
                        </a:rPr>
                        <a:t>PRESUPUESTO </a:t>
                      </a:r>
                      <a:r>
                        <a:rPr lang="es-ES" sz="1600" b="1" i="0" u="none" strike="noStrike" dirty="0" smtClean="0">
                          <a:latin typeface="Arial"/>
                        </a:rPr>
                        <a:t>2016 </a:t>
                      </a:r>
                      <a:r>
                        <a:rPr lang="es-ES" sz="1600" b="1" i="0" u="none" strike="noStrike" dirty="0">
                          <a:latin typeface="Arial"/>
                        </a:rPr>
                        <a:t>POR PARTIDAS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latin typeface="Arial"/>
                        </a:rPr>
                        <a:t>A) OPERACIONES CONTINUADAS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1. Ingresos de la actividad propia y otros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 smtClean="0">
                          <a:latin typeface="Arial"/>
                        </a:rPr>
                        <a:t>7.395.000,00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latin typeface="Arial"/>
                        </a:rPr>
                        <a:t>    a) Ingresos propios de la entidad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latin typeface="Arial"/>
                        </a:rPr>
                        <a:t>1.160.000,00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latin typeface="Arial"/>
                        </a:rPr>
                        <a:t>     a.1) Ingresos usuarios y residentes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latin typeface="Arial"/>
                        </a:rPr>
                        <a:t>1.050.000,00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latin typeface="Arial"/>
                        </a:rPr>
                        <a:t>     a.2) Cuotas asociados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latin typeface="Arial"/>
                        </a:rPr>
                        <a:t>110.000,00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latin typeface="Arial"/>
                        </a:rPr>
                        <a:t>    b) Ingresos promociones, patrocinadores colaboradores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latin typeface="Arial"/>
                        </a:rPr>
                        <a:t>749.000,00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latin typeface="Arial"/>
                        </a:rPr>
                        <a:t>    c) Subvenciones donaciones y legados, imp. Exc. Ej.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latin typeface="Arial"/>
                        </a:rPr>
                        <a:t>5.486.000,00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2. Ventas y otros ingresos de la actividad mercantil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 smtClean="0">
                          <a:latin typeface="Arial"/>
                        </a:rPr>
                        <a:t>1,034.900,00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3. Gastos por ayudas monetarias  y otros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1" i="0" u="none" strike="noStrike" dirty="0" smtClean="0">
                          <a:latin typeface="Arial"/>
                        </a:rPr>
                        <a:t>69.800,00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4. Variación exist. prod. termi. y en curso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6. Aprovisionamientos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1" i="0" u="none" strike="noStrike" dirty="0" smtClean="0">
                          <a:latin typeface="Arial"/>
                        </a:rPr>
                        <a:t>1.135.000,00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latin typeface="Arial"/>
                        </a:rPr>
                        <a:t>    b) Consumo materias primas y </a:t>
                      </a:r>
                      <a:r>
                        <a:rPr lang="es-ES" sz="1100" b="0" i="0" u="none" strike="noStrike" dirty="0" err="1">
                          <a:latin typeface="Arial"/>
                        </a:rPr>
                        <a:t>mat.consumibles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latin typeface="Arial"/>
                        </a:rPr>
                        <a:t>-70.000,00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latin typeface="Arial"/>
                        </a:rPr>
                        <a:t>    c) Trabajos realizados por otras empresas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0" i="0" u="none" strike="noStrike" dirty="0" smtClean="0">
                          <a:latin typeface="Arial"/>
                        </a:rPr>
                        <a:t>290.000,00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latin typeface="Arial"/>
                        </a:rPr>
                        <a:t>    c) Prestación Servicios - Educación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0" i="0" u="none" strike="noStrike" dirty="0" smtClean="0">
                          <a:latin typeface="Arial"/>
                        </a:rPr>
                        <a:t>775.000,00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5. Otros ingresos de la actividad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 smtClean="0">
                          <a:latin typeface="Arial"/>
                        </a:rPr>
                        <a:t>200.000,00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6. Gastos de personal.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1" i="0" u="none" strike="noStrike" dirty="0" smtClean="0">
                          <a:latin typeface="Arial"/>
                        </a:rPr>
                        <a:t>5.233.000,00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7. Otros gastos de la actividad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1" i="0" u="none" strike="noStrike" dirty="0" smtClean="0">
                          <a:latin typeface="Arial"/>
                        </a:rPr>
                        <a:t>1.860.300,00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latin typeface="Arial"/>
                        </a:rPr>
                        <a:t>    a) Servicios exteriores 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0" i="0" u="none" strike="noStrike" dirty="0" smtClean="0">
                          <a:latin typeface="Arial"/>
                        </a:rPr>
                        <a:t>1.835.000,00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latin typeface="Arial"/>
                        </a:rPr>
                        <a:t>    b) Tributos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latin typeface="Arial"/>
                        </a:rPr>
                        <a:t>-25.300,00</a:t>
                      </a:r>
                      <a:endParaRPr lang="es-ES" sz="1100" b="0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8. Amortización del inmovilizado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1" i="0" u="none" strike="noStrike" dirty="0" smtClean="0">
                          <a:latin typeface="Arial"/>
                        </a:rPr>
                        <a:t>472.550,00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9. Imputación subvenciones inmov no finan.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 smtClean="0">
                          <a:latin typeface="Arial"/>
                        </a:rPr>
                        <a:t>255.465,00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A.1) EXCEDENTE DE LA ACTIVIDAD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 smtClean="0">
                          <a:latin typeface="Arial"/>
                        </a:rPr>
                        <a:t>114.715,00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12. Ingresos financieros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 smtClean="0">
                          <a:latin typeface="Arial"/>
                        </a:rPr>
                        <a:t>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  13. Gastos financieros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1" i="0" u="none" strike="noStrike" dirty="0" smtClean="0">
                          <a:latin typeface="Arial"/>
                        </a:rPr>
                        <a:t>109.000,00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latin typeface="Arial"/>
                        </a:rPr>
                        <a:t>A.2) EXCEDENTE OP. FINANCIERAS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latin typeface="Arial"/>
                        </a:rPr>
                        <a:t>-</a:t>
                      </a:r>
                      <a:r>
                        <a:rPr lang="es-ES" sz="1100" b="1" i="0" u="none" strike="noStrike" dirty="0" smtClean="0">
                          <a:latin typeface="Arial"/>
                        </a:rPr>
                        <a:t>109.000,00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latin typeface="Arial"/>
                        </a:rPr>
                        <a:t>EXCEDENTE DEL EJERCICIO </a:t>
                      </a: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smtClean="0">
                          <a:latin typeface="Arial"/>
                        </a:rPr>
                        <a:t>5.715,00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8128" marR="8128" marT="81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60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ASRPONA-PLENA INCLU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927100"/>
            <a:ext cx="5879592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12" y="155080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2" y="1690006"/>
            <a:ext cx="8241854" cy="403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12" y="155080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1" y="1526720"/>
            <a:ext cx="8330626" cy="373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12" y="155080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1" y="1298080"/>
            <a:ext cx="7742918" cy="541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5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ateral.jp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6012" cy="66552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81969" y="1597572"/>
            <a:ext cx="66710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/>
              <a:t>Liquidación Presupuesto 2015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881969" y="428349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5328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12" y="155080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07901"/>
              </p:ext>
            </p:extLst>
          </p:nvPr>
        </p:nvGraphicFramePr>
        <p:xfrm>
          <a:off x="192776" y="1298080"/>
          <a:ext cx="8741016" cy="4839655"/>
        </p:xfrm>
        <a:graphic>
          <a:graphicData uri="http://schemas.openxmlformats.org/drawingml/2006/table">
            <a:tbl>
              <a:tblPr/>
              <a:tblGrid>
                <a:gridCol w="2988656"/>
                <a:gridCol w="1478261"/>
                <a:gridCol w="530244"/>
                <a:gridCol w="1560341"/>
                <a:gridCol w="576709"/>
                <a:gridCol w="1606805"/>
              </a:tblGrid>
              <a:tr h="43323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LIQUIDACIÓN</a:t>
                      </a:r>
                      <a:r>
                        <a:rPr lang="es-ES" sz="2000" b="1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 INGRESOS-GASTOS</a:t>
                      </a:r>
                      <a:r>
                        <a:rPr lang="es-ES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 POR SERVICIOS 2015</a:t>
                      </a:r>
                      <a:endParaRPr lang="es-ES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4600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 dirty="0">
                          <a:latin typeface="Arial"/>
                        </a:rPr>
                        <a:t>DEPENDENCIA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>
                          <a:latin typeface="Arial"/>
                        </a:rPr>
                        <a:t>INGRESOS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 dirty="0">
                          <a:latin typeface="Arial"/>
                        </a:rPr>
                        <a:t>GASTOS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1" u="none" strike="noStrike" dirty="0">
                          <a:latin typeface="Arial"/>
                        </a:rPr>
                        <a:t>DIFERENCIA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1" u="none" strike="noStrike" dirty="0" smtClean="0">
                          <a:latin typeface="Arial"/>
                        </a:rPr>
                        <a:t>Programas Provinciales y Varios</a:t>
                      </a:r>
                      <a:endParaRPr lang="es-ES" sz="10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latin typeface="Arial"/>
                        </a:rPr>
                        <a:t>1.441.312,17</a:t>
                      </a:r>
                      <a:endParaRPr lang="es-ES" sz="16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latin typeface="Arial"/>
                        </a:rPr>
                        <a:t>1.504.319,31</a:t>
                      </a:r>
                      <a:endParaRPr lang="es-ES" sz="16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 smtClean="0">
                          <a:latin typeface="Arial"/>
                        </a:rPr>
                        <a:t>-63.007,14</a:t>
                      </a:r>
                      <a:endParaRPr lang="es-ES" sz="16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Centros Ocupacionales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1.935.250,40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1.884.295,88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50.954,52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Centros Educación Especial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1.370.670,41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1.394.619,46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--23.949,05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Centros de Día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693.164,47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724.551.29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-31.386,82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21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latin typeface="Arial"/>
                        </a:rPr>
                        <a:t>Centros de Atención Temprana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648.072,35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-680.149,69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-32.077,34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3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Centros Residenciales y Viviendas Tuteladas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2.449.083,99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2.332.331,07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latin typeface="Arial"/>
                        </a:rPr>
                        <a:t>116.752,92</a:t>
                      </a:r>
                      <a:endParaRPr lang="es-E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Ocio</a:t>
                      </a:r>
                      <a:r>
                        <a:rPr lang="es-ES" sz="1000" b="1" i="0" u="none" strike="noStrike" baseline="0" dirty="0" smtClean="0">
                          <a:latin typeface="Arial"/>
                        </a:rPr>
                        <a:t> y Voluntariado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93.562,99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87.375,17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6.187,82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Otros Programas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66.868,99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67.721,03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-852,04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440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latin typeface="Arial"/>
                        </a:rPr>
                        <a:t>Sumas </a:t>
                      </a:r>
                      <a:r>
                        <a:rPr lang="es-ES" sz="1100" b="1" i="0" u="none" strike="noStrike" dirty="0" smtClean="0">
                          <a:latin typeface="Arial"/>
                        </a:rPr>
                        <a:t>Totales....</a:t>
                      </a:r>
                      <a:endParaRPr lang="es-E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8.697.985,81</a:t>
                      </a:r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8.675.362,94</a:t>
                      </a:r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</a:rPr>
                        <a:t>22.622,87</a:t>
                      </a:r>
                      <a:endParaRPr lang="es-E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802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658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Arial"/>
                        </a:rPr>
                        <a:t>Clubes Deportivos</a:t>
                      </a:r>
                      <a:endParaRPr lang="es-E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72.903,96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71.190,82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smtClean="0">
                          <a:solidFill>
                            <a:schemeClr val="tx1"/>
                          </a:solidFill>
                          <a:latin typeface="Arial"/>
                        </a:rPr>
                        <a:t>1.713,14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0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12" y="155080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943686"/>
            <a:ext cx="6054033" cy="52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Comparativo Gastos 2015-2014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90842" y="1396996"/>
          <a:ext cx="6360690" cy="5032591"/>
        </p:xfrm>
        <a:graphic>
          <a:graphicData uri="http://schemas.openxmlformats.org/drawingml/2006/table">
            <a:tbl>
              <a:tblPr/>
              <a:tblGrid>
                <a:gridCol w="3711083"/>
                <a:gridCol w="1310515"/>
                <a:gridCol w="1339092"/>
              </a:tblGrid>
              <a:tr h="2701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3. Gastos por ayudas monetarias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-68.655,10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-55.528,60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a) Gratificaciones usuarios C. Ocupacionales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-68.655,10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-55.528,60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4. Variac. exist. prod. terminados y en curs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-63.177,36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-37.747,85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 Aprovisionamientos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-1.063.813,35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-1.018.316,31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60100000  COMPRA MATERIAS PRIMAS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-50.746,02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-56.113,98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60700000  PRESTACIÓN DE SERVICIOS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-10.163,00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-15.562,29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60700001  PRESTACIÓN DE SERVICIOS -ASLA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-241.753,83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-226.234,81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60700005  PRESTACION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SERV.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EDUCACION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-761.150,50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-720.405,23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 Gastos de personal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-5.009.881,32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-4.892.016,00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a) Sueldos, salarios y asimilados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-3.793.734,36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-3.683.260,83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- Indemnizaciones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-27.586,20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b) Cargas sociales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-1.216.086,96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-1.181.168,97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9. Otros gastos de la actividad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-1.875.050,61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-1.631.640,68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a) Servicios exteriores (Suministros,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Seg,etc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-1.851.545,22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-1.614.086,58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b) Tributos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-24.367,73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-16.340,29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c) Pérdidas,deterioro operaciones comerci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862,34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-1.213,81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10. Amortización del inmovilizado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-474.716,08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-484.963,83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15. Gastos financieros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-120.069,08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-158.234,91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09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22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- TOTAL GASTOS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-8.675.362,90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-8.278.448,18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0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12" y="155080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" y="862043"/>
            <a:ext cx="6054033" cy="52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Comparativo Ingresos 2015-2014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237480" y="1382772"/>
          <a:ext cx="5709858" cy="5423269"/>
        </p:xfrm>
        <a:graphic>
          <a:graphicData uri="http://schemas.openxmlformats.org/drawingml/2006/table">
            <a:tbl>
              <a:tblPr/>
              <a:tblGrid>
                <a:gridCol w="3454825"/>
                <a:gridCol w="1214249"/>
                <a:gridCol w="1040784"/>
              </a:tblGrid>
              <a:tr h="2568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1. Ingresos de la actividad propia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7.205.869,72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6.702.775,22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a) Cuotas de socios y colaboradores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108.884,03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112.888,24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b) Aportaciones de usuario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1.020.961,96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990.453,39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c) Ingresos de promociones, patroc. y col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693.989,31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349.204,85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d) Subvenciones imputadas al excedente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5.357.275,10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5.220.983,97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e) Donaciones y leg. imputados al exc. 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24.759,32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29.244,77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2. Ventas y otros ingresos de la act. mer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973.849,84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931.896,18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2.1.) Ventas de productos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175.959,56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182.743,77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2.2.) Prestación de servicios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797.890,28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749.152,41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 Otros ingresos de la actividad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240.374,20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230.753,86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75200000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ING.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 ARRENDAMIENTOS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99.839,87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111.829,75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75900000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ING.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PAGO DELEGADO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SEG.S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68.985,06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73.142,35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75910000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ING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 VENTAS DE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SUMINIS.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71.549,27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45.781,76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11. Subv, donac. y legados de capital al exc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254.846,59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367.276,02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a) Subv. de capital trasp. al exc. del ej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254.846,59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367.276,02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14. Ingresos financieros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5.994,67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19. Otros resultados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17.050,75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66.512,16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a) Gastos excepcionales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-223,74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-1.777,80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b) Ingresos excepcionales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14.024,49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45.901,98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c) Ingresos ventas inmovilizado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22.387,98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 - TOTAL INGRESOS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8.697.985,77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8.299.260,92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50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8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RESULTADOS DEL EJERCICIO (A+B)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22.622,87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20.812,74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9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3-28 a las 15.1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0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12" y="155080"/>
            <a:ext cx="6054033" cy="90646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LV Asamblea General – 23 abril de 2016</a:t>
            </a:r>
            <a:endParaRPr lang="es-ES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" y="862043"/>
            <a:ext cx="6054033" cy="52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</a:rPr>
              <a:t>Activo – Comparativo 2015-2014</a:t>
            </a:r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93912" y="1382772"/>
          <a:ext cx="7861738" cy="5364187"/>
        </p:xfrm>
        <a:graphic>
          <a:graphicData uri="http://schemas.openxmlformats.org/drawingml/2006/table">
            <a:tbl>
              <a:tblPr/>
              <a:tblGrid>
                <a:gridCol w="4805516"/>
                <a:gridCol w="1620909"/>
                <a:gridCol w="1435313"/>
              </a:tblGrid>
              <a:tr h="5123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Arial"/>
                        </a:rPr>
                        <a:t>Descripción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A) ACTIVO NO CORRIENTE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8.200.274,37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8.588.701,85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I. Inmovilizado Intangible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20.775,60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32.141,29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III. Inmovilizado  Material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5.233.746,59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5.453.373,42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IV. Inversiones Inmobiliarias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2.737.992,82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2.806.382,22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V. Inversiones en empresas del grupo a l/p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203.515,36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287.970,51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VI. Inversiones financieras a Largo 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4.244,00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8.834,41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B) ACTIVO CORRIENTE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1.441.786,29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1.519.355,34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II. Existencias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83.659,59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III. Usuarios y otros deudores de la actividad propia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118.581,86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138.731,77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IV. Deudores comerciales y otras ctas a cobrar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1.079.818,19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1.184.149,64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V. Inversiones entidades del grupo y asociadas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30.350,66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latin typeface="Arial"/>
                        </a:rPr>
                        <a:t>  VIII. Efectivo y otros activos líquidos equival.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213.035,58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>
                          <a:latin typeface="Arial"/>
                        </a:rPr>
                        <a:t>112.814,34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latin typeface="Arial"/>
                        </a:rPr>
                        <a:t>TOTAL  ACTIVO ( A + B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latin typeface="Arial"/>
                        </a:rPr>
                        <a:t>9.642.060,66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Arial"/>
                        </a:rPr>
                        <a:t>10.108.057,19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0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1343</Words>
  <Application>Microsoft Office PowerPoint</Application>
  <PresentationFormat>Presentación en pantalla (4:3)</PresentationFormat>
  <Paragraphs>429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Informe Económico 2015</vt:lpstr>
      <vt:lpstr>LV Asamblea General – 23 abril de 2016</vt:lpstr>
      <vt:lpstr>LV Asamblea General – 23 abril de 2016</vt:lpstr>
      <vt:lpstr>LV Asamblea General – 23 abril de 2016</vt:lpstr>
      <vt:lpstr>LV Asamblea General – 23 abril de 2016</vt:lpstr>
      <vt:lpstr>LV Asamblea General – 23 abril de 2016</vt:lpstr>
      <vt:lpstr>LV Asamblea General – 23 abril de 2016</vt:lpstr>
      <vt:lpstr>LV Asamblea General – 23 abril de 2016</vt:lpstr>
      <vt:lpstr>LV Asamblea General – 23 abril de 2016</vt:lpstr>
      <vt:lpstr>LV Asamblea General – 23 abril de 2016</vt:lpstr>
      <vt:lpstr>RATIO DE SOLVENCIA</vt:lpstr>
      <vt:lpstr>RATIO DE ENDEUDAMIENTO</vt:lpstr>
      <vt:lpstr>LV Asamblea General – 23 abril de 2016</vt:lpstr>
      <vt:lpstr>LV Asamblea General – 23 abril de 2016</vt:lpstr>
      <vt:lpstr>LV Asamblea General – 23 abril de 2016</vt:lpstr>
      <vt:lpstr>Presentación de PowerPoint</vt:lpstr>
      <vt:lpstr>Presentación de PowerPoint</vt:lpstr>
    </vt:vector>
  </TitlesOfParts>
  <Company>POR HACHE O POR 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de Actividades 2015</dc:title>
  <dc:creator>Laura Abellán Navarro</dc:creator>
  <cp:lastModifiedBy>Manuel</cp:lastModifiedBy>
  <cp:revision>190</cp:revision>
  <cp:lastPrinted>2016-04-20T22:41:08Z</cp:lastPrinted>
  <dcterms:created xsi:type="dcterms:W3CDTF">2016-03-28T13:12:48Z</dcterms:created>
  <dcterms:modified xsi:type="dcterms:W3CDTF">2016-04-22T20:54:19Z</dcterms:modified>
</cp:coreProperties>
</file>