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8" r:id="rId4"/>
    <p:sldId id="257" r:id="rId5"/>
    <p:sldId id="273" r:id="rId6"/>
    <p:sldId id="274" r:id="rId7"/>
    <p:sldId id="259" r:id="rId8"/>
    <p:sldId id="263" r:id="rId9"/>
    <p:sldId id="264" r:id="rId10"/>
    <p:sldId id="279" r:id="rId11"/>
    <p:sldId id="277" r:id="rId12"/>
    <p:sldId id="268" r:id="rId13"/>
    <p:sldId id="278" r:id="rId14"/>
    <p:sldId id="275" r:id="rId15"/>
    <p:sldId id="276" r:id="rId16"/>
    <p:sldId id="280" r:id="rId17"/>
    <p:sldId id="281" r:id="rId18"/>
    <p:sldId id="282" r:id="rId19"/>
    <p:sldId id="283" r:id="rId20"/>
    <p:sldId id="271" r:id="rId21"/>
    <p:sldId id="272" r:id="rId22"/>
    <p:sldId id="269" r:id="rId23"/>
    <p:sldId id="270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66" autoAdjust="0"/>
  </p:normalViewPr>
  <p:slideViewPr>
    <p:cSldViewPr snapToGrid="0" snapToObjects="1" showGuides="1">
      <p:cViewPr varScale="1">
        <p:scale>
          <a:sx n="91" d="100"/>
          <a:sy n="91" d="100"/>
        </p:scale>
        <p:origin x="-972" y="-114"/>
      </p:cViewPr>
      <p:guideLst>
        <p:guide orient="horz" pos="1976"/>
        <p:guide pos="50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PEDIENTES_PIAS\Resultados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2000"/>
            </a:pPr>
            <a:r>
              <a:rPr lang="es-ES" sz="2000"/>
              <a:t>% Usuarios con PIA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dLblPos val="outEnd"/>
            <c:showVal val="1"/>
          </c:dLbls>
          <c:cat>
            <c:strRef>
              <c:f>'[Resultados 2015.xlsx]Hoja1'!$A$3:$A$10</c:f>
              <c:strCache>
                <c:ptCount val="8"/>
                <c:pt idx="0">
                  <c:v>Albacete</c:v>
                </c:pt>
                <c:pt idx="1">
                  <c:v>Almansa</c:v>
                </c:pt>
                <c:pt idx="2">
                  <c:v>Caudete</c:v>
                </c:pt>
                <c:pt idx="3">
                  <c:v>Hellin</c:v>
                </c:pt>
                <c:pt idx="4">
                  <c:v>La Roda</c:v>
                </c:pt>
                <c:pt idx="5">
                  <c:v>Tobarra</c:v>
                </c:pt>
                <c:pt idx="6">
                  <c:v>Villarrobledo</c:v>
                </c:pt>
                <c:pt idx="7">
                  <c:v>Total  </c:v>
                </c:pt>
              </c:strCache>
            </c:strRef>
          </c:cat>
          <c:val>
            <c:numRef>
              <c:f>'[Resultados 2015.xlsx]Hoja1'!$B$3:$B$10</c:f>
              <c:numCache>
                <c:formatCode>0.00</c:formatCode>
                <c:ptCount val="8"/>
                <c:pt idx="0">
                  <c:v>64.705882352940776</c:v>
                </c:pt>
                <c:pt idx="1">
                  <c:v>94.594594594594582</c:v>
                </c:pt>
                <c:pt idx="2">
                  <c:v>80</c:v>
                </c:pt>
                <c:pt idx="3">
                  <c:v>70</c:v>
                </c:pt>
                <c:pt idx="4">
                  <c:v>61.111111111111114</c:v>
                </c:pt>
                <c:pt idx="5">
                  <c:v>86.666666666666671</c:v>
                </c:pt>
                <c:pt idx="6">
                  <c:v>79.166666666666657</c:v>
                </c:pt>
                <c:pt idx="7">
                  <c:v>70.588235294117666</c:v>
                </c:pt>
              </c:numCache>
            </c:numRef>
          </c:val>
        </c:ser>
        <c:dLbls>
          <c:showVal val="1"/>
        </c:dLbls>
        <c:axId val="53016448"/>
        <c:axId val="55882880"/>
      </c:barChart>
      <c:catAx>
        <c:axId val="53016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55882880"/>
        <c:crosses val="autoZero"/>
        <c:auto val="1"/>
        <c:lblAlgn val="ctr"/>
        <c:lblOffset val="100"/>
      </c:catAx>
      <c:valAx>
        <c:axId val="55882880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5301644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Usuarios de</a:t>
            </a:r>
            <a:r>
              <a:rPr lang="es-ES" baseline="0" dirty="0" smtClean="0"/>
              <a:t> Centros Ocupacionales 2015</a:t>
            </a:r>
            <a:endParaRPr lang="es-E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Hoja1!$D$5</c:f>
              <c:strCache>
                <c:ptCount val="1"/>
                <c:pt idx="0">
                  <c:v>Usuarios</c:v>
                </c:pt>
              </c:strCache>
            </c:strRef>
          </c:tx>
          <c:explosion val="25"/>
          <c:cat>
            <c:strRef>
              <c:f>Hoja1!$C$6:$C$11</c:f>
              <c:strCache>
                <c:ptCount val="6"/>
                <c:pt idx="0">
                  <c:v>Albacete</c:v>
                </c:pt>
                <c:pt idx="1">
                  <c:v>Almansa</c:v>
                </c:pt>
                <c:pt idx="2">
                  <c:v>Hellín</c:v>
                </c:pt>
                <c:pt idx="3">
                  <c:v>La Roda</c:v>
                </c:pt>
                <c:pt idx="4">
                  <c:v>Tobarra</c:v>
                </c:pt>
                <c:pt idx="5">
                  <c:v>Villarrobledo</c:v>
                </c:pt>
              </c:strCache>
            </c:strRef>
          </c:cat>
          <c:val>
            <c:numRef>
              <c:f>Hoja1!$D$6:$D$11</c:f>
              <c:numCache>
                <c:formatCode>General</c:formatCode>
                <c:ptCount val="6"/>
                <c:pt idx="0">
                  <c:v>186</c:v>
                </c:pt>
                <c:pt idx="1">
                  <c:v>27</c:v>
                </c:pt>
                <c:pt idx="2">
                  <c:v>50</c:v>
                </c:pt>
                <c:pt idx="3">
                  <c:v>25</c:v>
                </c:pt>
                <c:pt idx="4">
                  <c:v>15</c:v>
                </c:pt>
                <c:pt idx="5">
                  <c:v>38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/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3200"/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3200"/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3200"/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3200"/>
            </a:pPr>
            <a:endParaRPr lang="es-ES"/>
          </a:p>
        </c:txPr>
      </c:legendEntry>
      <c:legendEntry>
        <c:idx val="5"/>
        <c:txPr>
          <a:bodyPr/>
          <a:lstStyle/>
          <a:p>
            <a:pPr>
              <a:defRPr sz="3200"/>
            </a:pPr>
            <a:endParaRPr lang="es-ES"/>
          </a:p>
        </c:txPr>
      </c:legendEntry>
      <c:layout>
        <c:manualLayout>
          <c:xMode val="edge"/>
          <c:yMode val="edge"/>
          <c:x val="0.65718238780737126"/>
          <c:y val="0.23886977674180779"/>
          <c:w val="0.33318945856166526"/>
          <c:h val="0.69405782944303285"/>
        </c:manualLayout>
      </c:layout>
    </c:legend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CB6B4-4427-184A-8B21-2EC196C63FFD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8360E-6147-0E4B-B926-28F5E03164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71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360E-6147-0E4B-B926-28F5E031648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8529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360E-6147-0E4B-B926-28F5E031648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8529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360E-6147-0E4B-B926-28F5E031648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8529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8929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2000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6026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364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313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393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7337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7917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7783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0589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385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34F1-AFA6-A149-93A2-9E977EDC14F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6756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61862" y="2130425"/>
            <a:ext cx="3996338" cy="1470025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Memoria de Actividades 2015</a:t>
            </a:r>
            <a:endParaRPr lang="es-ES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0" y="4062611"/>
            <a:ext cx="3874018" cy="1752600"/>
          </a:xfrm>
        </p:spPr>
        <p:txBody>
          <a:bodyPr/>
          <a:lstStyle/>
          <a:p>
            <a:r>
              <a:rPr lang="es-ES" b="1" dirty="0" smtClean="0"/>
              <a:t>Asprona Albacete</a:t>
            </a:r>
            <a:endParaRPr lang="es-ES" b="1" dirty="0"/>
          </a:p>
        </p:txBody>
      </p:sp>
      <p:pic>
        <p:nvPicPr>
          <p:cNvPr id="4" name="Imagen 3" descr="trebol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016" y="0"/>
            <a:ext cx="5538878" cy="6801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9" y="472966"/>
            <a:ext cx="7081584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CENTROS DE EDUCACION ESPECIAL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730469" y="23648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Hemos realizado formación específica sobre trabajo colaborativo con las familias con el objetivo de mejorar la participación de las familias en todos los ámbitos.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61847" y="1615966"/>
            <a:ext cx="775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La Educación que queremos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30469" y="41515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Hemos iniciado el proceso de transformación  del servicio dentro del conjunto de entidades de Plena inclusión.</a:t>
            </a:r>
            <a:endParaRPr lang="es-ES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730469" y="554267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Hemos elaborado un modelo de Plan de Trabajo Individualizado centrado en el alumno.</a:t>
            </a:r>
            <a:endParaRPr lang="es-ES" sz="2000" b="1" dirty="0"/>
          </a:p>
        </p:txBody>
      </p:sp>
      <p:pic>
        <p:nvPicPr>
          <p:cNvPr id="8" name="7 Imagen" descr="foto educacion La R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05" y="3187211"/>
            <a:ext cx="3531476" cy="2355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9" y="472966"/>
            <a:ext cx="7081584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CENTROS OCUPACIONALES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3810000" y="234380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Hemos iniciado en proceso de transformación hacia un modelo de capacitación abierto a la comunidad.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61847" y="1615966"/>
            <a:ext cx="775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Proceso de transformación de los Centros Ocupacionales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10000" y="351045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Se han incorporado los derechos de las personas con discapacidad como criterio de análisis y mejora de nuestras prácticas.</a:t>
            </a:r>
            <a:endParaRPr lang="es-ES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3810000" y="5044966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Dentro del programa de inserción laboral hemos conseguido la contratación laboral de 18 personas con discapacidad intelectual o del desarrollo en 2015.</a:t>
            </a:r>
            <a:endParaRPr lang="es-ES" sz="2000" b="1" dirty="0"/>
          </a:p>
        </p:txBody>
      </p:sp>
      <p:pic>
        <p:nvPicPr>
          <p:cNvPr id="8" name="7 Imagen" descr="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0" y="3163614"/>
            <a:ext cx="3344626" cy="1881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bec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2960" y="1636960"/>
            <a:ext cx="1298080" cy="9144000"/>
          </a:xfrm>
          <a:prstGeom prst="rect">
            <a:avLst/>
          </a:prstGeom>
        </p:spPr>
      </p:pic>
      <p:graphicFrame>
        <p:nvGraphicFramePr>
          <p:cNvPr id="5" name="1 Gráfico"/>
          <p:cNvGraphicFramePr/>
          <p:nvPr>
            <p:extLst>
              <p:ext uri="{D42A27DB-BD31-4B8C-83A1-F6EECF244321}">
                <p14:modId xmlns="" xmlns:p14="http://schemas.microsoft.com/office/powerpoint/2010/main" val="242127656"/>
              </p:ext>
            </p:extLst>
          </p:nvPr>
        </p:nvGraphicFramePr>
        <p:xfrm>
          <a:off x="798786" y="525517"/>
          <a:ext cx="7914290" cy="480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2060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9" y="472966"/>
            <a:ext cx="6295772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CENTROS DE DIA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3810000" y="2494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Se ha impartido formación a las familias sobre autodeterminación.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61847" y="1615966"/>
            <a:ext cx="775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Fomento a la Autonomía Personal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10000" y="320267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Se ha formado y capacitado a los trabajadores en modelos a Apoyo Conductual Positivo.</a:t>
            </a:r>
            <a:endParaRPr lang="es-ES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3810000" y="421834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Participación de las familias en el proceso de Planificación Individual de Apoyos.</a:t>
            </a:r>
            <a:endParaRPr lang="es-ES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3810000" y="511853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Creación de un nuevo Centro de Día de mayores para 9 usuarios en la localidad de Caudete.</a:t>
            </a:r>
            <a:endParaRPr lang="es-ES" sz="2000" b="1" dirty="0"/>
          </a:p>
        </p:txBody>
      </p:sp>
      <p:pic>
        <p:nvPicPr>
          <p:cNvPr id="10" name="9 Imagen" descr="fotousuario miniridenc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0" y="2494792"/>
            <a:ext cx="2883397" cy="2977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9" y="472966"/>
            <a:ext cx="7081584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CENTROS RESIDENCIALES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730469" y="26526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Hemos creado un nuevo recurso de vivienda con apoyo en la localidad de Albacete para 6 personas.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61847" y="1615966"/>
            <a:ext cx="775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Procesos orientados a las personas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30469" y="51959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Se ha implantado el enfoque de Apoyo Conductual Positivo en los servicios residenciales.</a:t>
            </a:r>
            <a:endParaRPr lang="es-ES" sz="2000" b="1" dirty="0"/>
          </a:p>
        </p:txBody>
      </p:sp>
      <p:sp>
        <p:nvSpPr>
          <p:cNvPr id="10" name="9 Rectángulo"/>
          <p:cNvSpPr/>
          <p:nvPr/>
        </p:nvSpPr>
        <p:spPr>
          <a:xfrm>
            <a:off x="730469" y="39308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Se ha promovido la participación de las familias en el proceso de Planificación Individual de Apoyos (PIA)</a:t>
            </a:r>
            <a:endParaRPr lang="es-ES" sz="2000" b="1" dirty="0"/>
          </a:p>
        </p:txBody>
      </p:sp>
      <p:pic>
        <p:nvPicPr>
          <p:cNvPr id="11" name="10 Imagen" descr="saló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8198" y="2853679"/>
            <a:ext cx="3439890" cy="2579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67861" y="1460940"/>
          <a:ext cx="8303172" cy="4887312"/>
        </p:xfrm>
        <a:graphic>
          <a:graphicData uri="http://schemas.openxmlformats.org/drawingml/2006/table">
            <a:tbl>
              <a:tblPr/>
              <a:tblGrid>
                <a:gridCol w="3321268"/>
                <a:gridCol w="1245476"/>
                <a:gridCol w="1245476"/>
                <a:gridCol w="1245476"/>
                <a:gridCol w="1245476"/>
              </a:tblGrid>
              <a:tr h="4072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CENTRO</a:t>
                      </a:r>
                      <a:endParaRPr lang="es-ES" sz="1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LOCALIDAD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PLAZAS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OCUPADAS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Resd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"Miguel Muñoz"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Albacete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Miniresid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Grav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Afectadas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Albacete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Vvda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Tutelada 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Albacete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Vvda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Tutelada III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Albacete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Vvda. Tutelada III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Albacete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Vvda. Tutelada 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Albacete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Vvda. Tutelada 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Albacete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Resid. "Matilde Izquierdo"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Hellín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Vvda. Tutelada Grav. Afectadas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Villarrobledo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6559" y="317940"/>
            <a:ext cx="7081584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OCUPACIÓN EN SERVICIO RESIDENCIAL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9" y="472966"/>
            <a:ext cx="7081584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SERVICIO DE OCIO PROVINCIAL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730469" y="22898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Hemos adaptado toda la información del ocio para que sea accesible a las PDID.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61847" y="1615966"/>
            <a:ext cx="775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Ocio inclusivo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30469" y="51720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El ocio es una de las vías mas efectivas para la inclusión y sensibilización.  En 2015 teníamos 132 usuarios en este servicio.</a:t>
            </a:r>
            <a:endParaRPr lang="es-ES" sz="2000" b="1" dirty="0"/>
          </a:p>
        </p:txBody>
      </p:sp>
      <p:sp>
        <p:nvSpPr>
          <p:cNvPr id="10" name="9 Rectángulo"/>
          <p:cNvSpPr/>
          <p:nvPr/>
        </p:nvSpPr>
        <p:spPr>
          <a:xfrm>
            <a:off x="730469" y="31605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Hemos creado una estructura de ocio y definido su cartera de servicios a nivel provincial para seguir creciendo en 2016.</a:t>
            </a:r>
            <a:endParaRPr lang="es-ES" sz="20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8" y="3160500"/>
            <a:ext cx="3347357" cy="2240793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30469" y="43449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El programa «Mi panda» se lleva a cabo en 8 grupos de la provincia. 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9687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9" y="472966"/>
            <a:ext cx="6295772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VOLUNTARIADO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3810000" y="217537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Se han impartido 4 cursos de formación básica de voluntariado al que han asistido más de 45 personas.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61847" y="1615966"/>
            <a:ext cx="775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Consolidación estructura de voluntariado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10000" y="333330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Se ha desarrollado un modelo común de voluntariado para ASPRONA.</a:t>
            </a:r>
            <a:endParaRPr lang="es-ES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3810000" y="4218341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Se realizó el IV Encuentro Provincial de voluntarios en junio con una gran participación.</a:t>
            </a:r>
            <a:endParaRPr lang="es-ES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3810000" y="5421373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En 2015 hay un crecimiento del número de voluntarios en la mayoría de las zonas. Tenemos 142 voluntarios en la provincia.</a:t>
            </a:r>
            <a:endParaRPr lang="es-ES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2090634"/>
              </p:ext>
            </p:extLst>
          </p:nvPr>
        </p:nvGraphicFramePr>
        <p:xfrm>
          <a:off x="136559" y="4722536"/>
          <a:ext cx="3629025" cy="1714500"/>
        </p:xfrm>
        <a:graphic>
          <a:graphicData uri="http://schemas.openxmlformats.org/presentationml/2006/ole">
            <p:oleObj spid="_x0000_s1035" name="Gráfico" r:id="rId4" imgW="3638449" imgH="1714580" progId="MSGraph.Chart.8">
              <p:embed/>
            </p:oleObj>
          </a:graphicData>
        </a:graphic>
      </p:graphicFrame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7" y="2244997"/>
            <a:ext cx="3363685" cy="1892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14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6202"/>
            <a:ext cx="7081584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CLUBES DEPORTIVOS ASPRONA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675898" y="1959154"/>
            <a:ext cx="810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Hemos creado una misma estructura de funcionamiento a nivel provincial.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50726" y="1385133"/>
            <a:ext cx="775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Diferentes zonas, mismas oportunidades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71500" y="2486916"/>
            <a:ext cx="8035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Hemos celebrado el I Tornero </a:t>
            </a:r>
            <a:r>
              <a:rPr lang="es-ES" sz="2000" b="1" dirty="0" err="1" smtClean="0"/>
              <a:t>Multideporte</a:t>
            </a:r>
            <a:r>
              <a:rPr lang="es-ES" sz="2000" b="1" dirty="0" smtClean="0"/>
              <a:t> entre los clubes de ASPRONA.</a:t>
            </a:r>
            <a:endParaRPr lang="es-ES" sz="2000" b="1" dirty="0"/>
          </a:p>
        </p:txBody>
      </p:sp>
      <p:sp>
        <p:nvSpPr>
          <p:cNvPr id="12" name="11 Rectángulo"/>
          <p:cNvSpPr/>
          <p:nvPr/>
        </p:nvSpPr>
        <p:spPr>
          <a:xfrm>
            <a:off x="730469" y="294488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2000" b="1" dirty="0"/>
              <a:t>CAMPEONATOS A LOS QUE HEMOS ASISTIDO:</a:t>
            </a:r>
            <a:endParaRPr lang="es-ES" sz="2000" dirty="0"/>
          </a:p>
          <a:p>
            <a:r>
              <a:rPr lang="es-ES" sz="2000" dirty="0"/>
              <a:t>- </a:t>
            </a:r>
            <a:r>
              <a:rPr lang="es-ES" sz="2000" dirty="0" smtClean="0"/>
              <a:t>    Campeonatos </a:t>
            </a:r>
            <a:r>
              <a:rPr lang="es-ES" sz="2000" dirty="0"/>
              <a:t>Regionales: 10</a:t>
            </a:r>
          </a:p>
          <a:p>
            <a:r>
              <a:rPr lang="es-ES" sz="2000" dirty="0"/>
              <a:t>- </a:t>
            </a:r>
            <a:r>
              <a:rPr lang="es-ES" sz="2000" dirty="0" smtClean="0"/>
              <a:t>    Campeonatos </a:t>
            </a:r>
            <a:r>
              <a:rPr lang="es-ES" sz="2000" dirty="0"/>
              <a:t>de España: 3</a:t>
            </a:r>
          </a:p>
          <a:p>
            <a:pPr marL="342900" indent="-342900">
              <a:buFontTx/>
              <a:buChar char="-"/>
            </a:pPr>
            <a:r>
              <a:rPr lang="es-ES" sz="2000" dirty="0" smtClean="0"/>
              <a:t> Campeonato </a:t>
            </a:r>
            <a:r>
              <a:rPr lang="es-ES" sz="2000" dirty="0"/>
              <a:t>Internacional </a:t>
            </a:r>
            <a:r>
              <a:rPr lang="es-ES" sz="2000" dirty="0" err="1" smtClean="0"/>
              <a:t>SpecialOlimpics</a:t>
            </a:r>
            <a:r>
              <a:rPr lang="es-ES" sz="2000" dirty="0"/>
              <a:t>: 1 en Los Ángeles </a:t>
            </a:r>
          </a:p>
        </p:txBody>
      </p:sp>
      <p:pic>
        <p:nvPicPr>
          <p:cNvPr id="11" name="10 Imagen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68"/>
          <a:stretch/>
        </p:blipFill>
        <p:spPr bwMode="auto">
          <a:xfrm>
            <a:off x="730470" y="5021036"/>
            <a:ext cx="4651436" cy="1396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135336" y="3162306"/>
            <a:ext cx="3641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/>
              <a:t>MEDALLAS Y RECORDS:</a:t>
            </a:r>
            <a:endParaRPr lang="es-ES" sz="2000" dirty="0"/>
          </a:p>
          <a:p>
            <a:r>
              <a:rPr lang="es-ES" sz="2000" dirty="0"/>
              <a:t>- </a:t>
            </a:r>
            <a:r>
              <a:rPr lang="es-ES" sz="2000" dirty="0" smtClean="0"/>
              <a:t>    Medallas Regionales</a:t>
            </a:r>
            <a:r>
              <a:rPr lang="es-ES" sz="2000" dirty="0"/>
              <a:t>: </a:t>
            </a:r>
            <a:r>
              <a:rPr lang="es-ES" sz="2000" dirty="0" smtClean="0"/>
              <a:t>25</a:t>
            </a:r>
            <a:endParaRPr lang="es-ES" sz="2000" dirty="0"/>
          </a:p>
          <a:p>
            <a:r>
              <a:rPr lang="es-ES" sz="2000" dirty="0"/>
              <a:t>- </a:t>
            </a:r>
            <a:r>
              <a:rPr lang="es-ES" sz="2000" dirty="0" smtClean="0"/>
              <a:t>    Medallas Nacionales: 16</a:t>
            </a:r>
          </a:p>
          <a:p>
            <a:pPr marL="342900" indent="-342900">
              <a:buFontTx/>
              <a:buChar char="-"/>
            </a:pPr>
            <a:r>
              <a:rPr lang="es-ES" sz="2000" dirty="0" smtClean="0"/>
              <a:t>Record Nacionales: 7</a:t>
            </a:r>
            <a:endParaRPr lang="es-ES" sz="2000" dirty="0"/>
          </a:p>
        </p:txBody>
      </p:sp>
      <p:sp>
        <p:nvSpPr>
          <p:cNvPr id="16" name="15 Rectángulo"/>
          <p:cNvSpPr/>
          <p:nvPr/>
        </p:nvSpPr>
        <p:spPr>
          <a:xfrm>
            <a:off x="5543550" y="4761351"/>
            <a:ext cx="3326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En 2015 teníamos 169 usuarios en nuestros clubes deportivos.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505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9" y="215463"/>
            <a:ext cx="6295772" cy="515006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ASPRONA PROVINCIAL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3810000" y="217537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Participación en el III Foro Consultivo de Plena inclusión en Oviedo.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1093075" y="836415"/>
            <a:ext cx="533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Participamos con el entorno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78069" y="3026979"/>
            <a:ext cx="7320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Hemos sido los anfitriones y hemos participado en el XXI Encuentro Regional de familias de Plena inclusión celebrado en noviembre en Albacete.</a:t>
            </a:r>
            <a:endParaRPr lang="es-ES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578069" y="4042642"/>
            <a:ext cx="7625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Hemos participado en más de 20 congresos, jornadas y seminarios a nivel nacional e internacional.</a:t>
            </a:r>
            <a:endParaRPr lang="es-ES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578069" y="5775316"/>
            <a:ext cx="7625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Hemos participado activamente en todas las celebraciones y fiestas locales de nuestra provincia.</a:t>
            </a:r>
            <a:endParaRPr lang="es-ES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3" name="12 Imagen" descr="ForoPl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5" y="1614133"/>
            <a:ext cx="2900855" cy="1269124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578069" y="4865887"/>
            <a:ext cx="7625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Estamos presentes en todos los Consejos locales de discapacidad de nuestros ayuntamientos.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8914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bol.pn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32857" cy="69171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54269"/>
            <a:ext cx="8229600" cy="1143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HITOS RELEVANTES 2015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509740" y="2094140"/>
            <a:ext cx="6166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- PROCESO DE IMPLANTACION COORDINADOR DE APOYOS</a:t>
            </a:r>
            <a:endParaRPr lang="es-ES" sz="3200" dirty="0"/>
          </a:p>
        </p:txBody>
      </p:sp>
      <p:sp>
        <p:nvSpPr>
          <p:cNvPr id="6" name="CuadroTexto 3"/>
          <p:cNvSpPr txBox="1"/>
          <p:nvPr/>
        </p:nvSpPr>
        <p:spPr>
          <a:xfrm>
            <a:off x="1509740" y="3323758"/>
            <a:ext cx="6166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- IMPLANTACION GESTION POR COMPETENCIAS</a:t>
            </a:r>
            <a:endParaRPr lang="es-ES" sz="3200" dirty="0"/>
          </a:p>
        </p:txBody>
      </p:sp>
      <p:sp>
        <p:nvSpPr>
          <p:cNvPr id="7" name="CuadroTexto 3"/>
          <p:cNvSpPr txBox="1"/>
          <p:nvPr/>
        </p:nvSpPr>
        <p:spPr>
          <a:xfrm>
            <a:off x="1509740" y="4735003"/>
            <a:ext cx="6166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- RECERTIFICACION DE LA CALIDAD FEAPS Y CALIDAD ISO:9001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335401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enacyl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1748"/>
            <a:ext cx="9144000" cy="342900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68483" y="893379"/>
          <a:ext cx="8418316" cy="4361796"/>
        </p:xfrm>
        <a:graphic>
          <a:graphicData uri="http://schemas.openxmlformats.org/drawingml/2006/table">
            <a:tbl>
              <a:tblPr/>
              <a:tblGrid>
                <a:gridCol w="1591184"/>
                <a:gridCol w="1155989"/>
                <a:gridCol w="1087989"/>
                <a:gridCol w="1183188"/>
                <a:gridCol w="1087989"/>
                <a:gridCol w="1087989"/>
                <a:gridCol w="1223988"/>
              </a:tblGrid>
              <a:tr h="42406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PERSONAS ATENDIDAS Y Nº DE </a:t>
                      </a:r>
                      <a:r>
                        <a:rPr lang="es-ES" sz="2000" b="1" i="0" u="none" strike="noStrike" dirty="0" smtClean="0">
                          <a:latin typeface="Arial"/>
                        </a:rPr>
                        <a:t>CONTRATOS 2014-2015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329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latin typeface="Arial"/>
                        </a:rPr>
                        <a:t>USUARIOS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latin typeface="Arial"/>
                        </a:rPr>
                        <a:t>DIFERENCIA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latin typeface="Arial"/>
                        </a:rPr>
                        <a:t>CONTRATOS</a:t>
                      </a:r>
                      <a:endParaRPr lang="es-E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latin typeface="Arial"/>
                        </a:rPr>
                        <a:t>DIFERENCIA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432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LOCALIDAD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2014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2015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latin typeface="Arial"/>
                        </a:rPr>
                        <a:t>+/-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2014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2015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latin typeface="Arial"/>
                        </a:rPr>
                        <a:t>+/-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432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latin typeface="Arial"/>
                        </a:rPr>
                        <a:t>ALBACETE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520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594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+74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latin typeface="Arial"/>
                        </a:rPr>
                        <a:t>126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146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+20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latin typeface="Arial"/>
                        </a:rPr>
                        <a:t>ALMANSA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83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95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+12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latin typeface="Arial"/>
                        </a:rPr>
                        <a:t>18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29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+11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latin typeface="Arial"/>
                        </a:rPr>
                        <a:t>CAUDETE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33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31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-2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latin typeface="Arial"/>
                        </a:rPr>
                        <a:t>3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7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latin typeface="Arial"/>
                        </a:rPr>
                        <a:t>HELLÍN</a:t>
                      </a:r>
                      <a:endParaRPr lang="es-E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91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94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+3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latin typeface="Arial"/>
                        </a:rPr>
                        <a:t>32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28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-4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latin typeface="Arial"/>
                        </a:rPr>
                        <a:t>LA RODA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116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103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-13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latin typeface="Arial"/>
                        </a:rPr>
                        <a:t>39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40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+1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latin typeface="Arial"/>
                        </a:rPr>
                        <a:t>TOBARRA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14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15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+1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latin typeface="Arial"/>
                        </a:rPr>
                        <a:t>5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6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+1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latin typeface="Arial"/>
                        </a:rPr>
                        <a:t>VILLARROBLEDO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120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144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+24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latin typeface="Arial"/>
                        </a:rPr>
                        <a:t>40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44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+4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6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latin typeface="Arial"/>
                        </a:rPr>
                        <a:t>TOTALES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977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1.076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+99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263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300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+37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240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Trabajadores con </a:t>
                      </a:r>
                      <a:r>
                        <a:rPr lang="es-ES" sz="1000" b="1" i="0" u="none" strike="noStrike" dirty="0" smtClean="0">
                          <a:latin typeface="Arial"/>
                        </a:rPr>
                        <a:t>discapacidad ASLA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125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130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+5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123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3-28 a las 19.50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448"/>
            <a:ext cx="9144000" cy="16324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691"/>
          </a:xfrm>
        </p:spPr>
        <p:txBody>
          <a:bodyPr/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Socios y Usuarios por servicios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3460616"/>
              </p:ext>
            </p:extLst>
          </p:nvPr>
        </p:nvGraphicFramePr>
        <p:xfrm>
          <a:off x="726013" y="1183819"/>
          <a:ext cx="7274986" cy="3992337"/>
        </p:xfrm>
        <a:graphic>
          <a:graphicData uri="http://schemas.openxmlformats.org/drawingml/2006/table">
            <a:tbl>
              <a:tblPr/>
              <a:tblGrid>
                <a:gridCol w="2016289"/>
                <a:gridCol w="1634828"/>
                <a:gridCol w="1989041"/>
                <a:gridCol w="1634828"/>
              </a:tblGrid>
              <a:tr h="3422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Nº </a:t>
                      </a:r>
                      <a:r>
                        <a:rPr lang="es-ES" sz="2000" b="1" i="0" u="none" strike="noStrike" dirty="0" smtClean="0">
                          <a:latin typeface="Arial"/>
                        </a:rPr>
                        <a:t>total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Socios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Colaboradores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De Honor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01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2.417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1.041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1.369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Descripción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del servicio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latin typeface="Arial"/>
                        </a:rPr>
                        <a:t>Nº Usuarios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61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 smtClean="0">
                          <a:latin typeface="Arial"/>
                        </a:rPr>
                        <a:t>CDIAT Y</a:t>
                      </a:r>
                      <a:r>
                        <a:rPr lang="es-ES" sz="2000" b="0" i="0" u="none" strike="noStrike" baseline="0" dirty="0" smtClean="0">
                          <a:latin typeface="Arial"/>
                        </a:rPr>
                        <a:t> OTROS SERV EDUCATIVOS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389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latin typeface="Arial"/>
                        </a:rPr>
                        <a:t>CENTRO OCUPACIONAL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280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latin typeface="Arial"/>
                        </a:rPr>
                        <a:t>SERVICIOS RESIDENCIALES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131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latin typeface="Arial"/>
                        </a:rPr>
                        <a:t>CENTRO DE </a:t>
                      </a:r>
                      <a:r>
                        <a:rPr lang="es-ES" sz="2000" b="0" i="0" u="none" strike="noStrike" dirty="0" smtClean="0">
                          <a:latin typeface="Arial"/>
                        </a:rPr>
                        <a:t>OCIO Y DEPORTE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42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latin typeface="Arial"/>
                        </a:rPr>
                        <a:t>CENTRO DE </a:t>
                      </a:r>
                      <a:r>
                        <a:rPr lang="es-ES" sz="2000" b="0" i="0" u="none" strike="noStrike" dirty="0" smtClean="0">
                          <a:latin typeface="Arial"/>
                        </a:rPr>
                        <a:t>DÍA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76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latin typeface="Arial"/>
                        </a:rPr>
                        <a:t>CENTRO </a:t>
                      </a:r>
                      <a:r>
                        <a:rPr lang="es-ES" sz="2000" b="0" i="0" u="none" strike="noStrike" dirty="0" smtClean="0">
                          <a:latin typeface="Arial"/>
                        </a:rPr>
                        <a:t>EDUCACIÓN </a:t>
                      </a:r>
                      <a:r>
                        <a:rPr lang="es-ES" sz="2000" b="0" i="0" u="none" strike="noStrike" dirty="0">
                          <a:latin typeface="Arial"/>
                        </a:rPr>
                        <a:t>ESPECIAL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83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latin typeface="Arial"/>
                        </a:rPr>
                        <a:t>CENTRO ESPECIAL DE EMPLEO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Arial"/>
                        </a:rPr>
                        <a:t>75</a:t>
                      </a:r>
                      <a:endParaRPr lang="es-E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latin typeface="Arial"/>
                        </a:rPr>
                        <a:t>Nº TOTAL DE USUARIOS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Arial"/>
                        </a:rPr>
                        <a:t>1.076</a:t>
                      </a:r>
                      <a:endParaRPr lang="es-E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62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06" y="0"/>
            <a:ext cx="9281706" cy="6858000"/>
          </a:xfrm>
          <a:prstGeom prst="rect">
            <a:avLst/>
          </a:prstGeom>
        </p:spPr>
      </p:pic>
      <p:pic>
        <p:nvPicPr>
          <p:cNvPr id="4" name="Imagen 3" descr="cabece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4936" y="-3982040"/>
            <a:ext cx="1317628" cy="92817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06742" cy="860198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AGRADECIMIENTOS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200" y="1618593"/>
            <a:ext cx="82033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 smtClean="0"/>
              <a:t> JUNTA DE COMUNIDADES DE CASTILLA LA MANCHA</a:t>
            </a:r>
          </a:p>
          <a:p>
            <a:pPr>
              <a:buFontTx/>
              <a:buChar char="-"/>
            </a:pPr>
            <a:r>
              <a:rPr lang="es-ES" sz="2800" dirty="0" smtClean="0"/>
              <a:t> EXCMA. DIPUTACION PROVINCIAL DE ALBACETE</a:t>
            </a:r>
          </a:p>
          <a:p>
            <a:pPr>
              <a:buFontTx/>
              <a:buChar char="-"/>
            </a:pPr>
            <a:r>
              <a:rPr lang="es-ES" sz="2800" dirty="0" smtClean="0"/>
              <a:t> EXCMO. AYUNTAMIENTO DE ALBACETE</a:t>
            </a:r>
          </a:p>
          <a:p>
            <a:pPr>
              <a:buFontTx/>
              <a:buChar char="-"/>
            </a:pPr>
            <a:r>
              <a:rPr lang="es-ES" sz="2800" dirty="0" smtClean="0"/>
              <a:t> GLOBALCAJA</a:t>
            </a:r>
          </a:p>
          <a:p>
            <a:pPr>
              <a:buFontTx/>
              <a:buChar char="-"/>
            </a:pPr>
            <a:r>
              <a:rPr lang="es-ES" sz="2800" dirty="0" smtClean="0"/>
              <a:t> TRIODOS BANK</a:t>
            </a:r>
          </a:p>
          <a:p>
            <a:pPr>
              <a:buFontTx/>
              <a:buChar char="-"/>
            </a:pPr>
            <a:r>
              <a:rPr lang="es-ES" sz="2800" dirty="0" smtClean="0"/>
              <a:t> LA CAIXA</a:t>
            </a:r>
          </a:p>
          <a:p>
            <a:pPr>
              <a:buFontTx/>
              <a:buChar char="-"/>
            </a:pPr>
            <a:r>
              <a:rPr lang="es-ES" sz="2800" dirty="0" smtClean="0"/>
              <a:t> FUNDACION ONCE</a:t>
            </a:r>
          </a:p>
          <a:p>
            <a:pPr>
              <a:buFontTx/>
              <a:buChar char="-"/>
            </a:pPr>
            <a:r>
              <a:rPr lang="es-ES" sz="2800" dirty="0" smtClean="0"/>
              <a:t> PLENA INCLUSION CASTILLA LA MANCHA</a:t>
            </a:r>
          </a:p>
          <a:p>
            <a:pPr>
              <a:buFontTx/>
              <a:buChar char="-"/>
            </a:pPr>
            <a:r>
              <a:rPr lang="es-ES" sz="2800" dirty="0" smtClean="0"/>
              <a:t> FECAM</a:t>
            </a:r>
          </a:p>
          <a:p>
            <a:pPr>
              <a:buFontTx/>
              <a:buChar char="-"/>
            </a:pPr>
            <a:r>
              <a:rPr lang="es-ES" sz="2800" dirty="0" smtClean="0"/>
              <a:t> FUNDACION MATILDE IZQUIERDO DE HELLIN</a:t>
            </a:r>
          </a:p>
          <a:p>
            <a:pPr>
              <a:buFontTx/>
              <a:buChar char="-"/>
            </a:pPr>
            <a:r>
              <a:rPr lang="es-ES" sz="2800" dirty="0" smtClean="0"/>
              <a:t> CORPORACIONES LOCALES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78121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ASRPONA-PLENA INCL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927100"/>
            <a:ext cx="5879592" cy="4983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828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teral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012" cy="66552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50428" y="1818290"/>
            <a:ext cx="7325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dirty="0" smtClean="0"/>
              <a:t>La figura del Coordinador de Apoyos se está implantando para todos los usuarios de los servicios de centros ocupacionales, centros de día y centros residenciales.  Esta figura se encarga de coordinar la elaboración de los Planes Individuales de Apoyo de los usuarios (PIA) y son un referente para ellos.</a:t>
            </a:r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- Este año 2015 hemos conseguido una implantación del 70,59 %, de media, en todas las zonas de la provincia de Albacete, frente al 75% inicialmente previsto.</a:t>
            </a:r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- El objetivo para el primer semestre del año 2016 es llegar al 100% de implantación. Todos los usuarios van a tener su coordinador de apoyos y su PAI.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CuadroTexto 3"/>
          <p:cNvSpPr txBox="1"/>
          <p:nvPr/>
        </p:nvSpPr>
        <p:spPr>
          <a:xfrm>
            <a:off x="1713804" y="394230"/>
            <a:ext cx="61661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- PROCESO DE IMPLANTACION COORDINADOR DE APOYOS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165328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graphicFrame>
        <p:nvGraphicFramePr>
          <p:cNvPr id="4" name="3 Gráfico"/>
          <p:cNvGraphicFramePr/>
          <p:nvPr/>
        </p:nvGraphicFramePr>
        <p:xfrm>
          <a:off x="683697" y="1298080"/>
          <a:ext cx="7997847" cy="509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20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teral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012" cy="66552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50428" y="1818290"/>
            <a:ext cx="732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Las competencias son un conjunto de </a:t>
            </a:r>
            <a:r>
              <a:rPr lang="es-ES" b="1" dirty="0" smtClean="0"/>
              <a:t>conocimientos, habilidades y actitudes </a:t>
            </a:r>
            <a:r>
              <a:rPr lang="es-ES" dirty="0" smtClean="0"/>
              <a:t>relacionado con el desempeño excelente de los trabajadores en un entorno organizativo específico.</a:t>
            </a:r>
          </a:p>
          <a:p>
            <a:endParaRPr lang="es-ES" dirty="0"/>
          </a:p>
        </p:txBody>
      </p:sp>
      <p:sp>
        <p:nvSpPr>
          <p:cNvPr id="6" name="CuadroTexto 3"/>
          <p:cNvSpPr txBox="1"/>
          <p:nvPr/>
        </p:nvSpPr>
        <p:spPr>
          <a:xfrm>
            <a:off x="1713804" y="394230"/>
            <a:ext cx="61661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- IMPLANTACION GESTION POR COMPETENCIAS</a:t>
            </a:r>
            <a:endParaRPr lang="es-ES" sz="3200" dirty="0"/>
          </a:p>
        </p:txBody>
      </p:sp>
      <p:sp>
        <p:nvSpPr>
          <p:cNvPr id="14" name="13 Pentágono"/>
          <p:cNvSpPr/>
          <p:nvPr/>
        </p:nvSpPr>
        <p:spPr>
          <a:xfrm>
            <a:off x="1346012" y="3068960"/>
            <a:ext cx="4176464" cy="64807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Formación en Competencias</a:t>
            </a:r>
            <a:endParaRPr lang="es-ES" dirty="0"/>
          </a:p>
        </p:txBody>
      </p:sp>
      <p:sp>
        <p:nvSpPr>
          <p:cNvPr id="15" name="14 Pentágono"/>
          <p:cNvSpPr/>
          <p:nvPr/>
        </p:nvSpPr>
        <p:spPr>
          <a:xfrm>
            <a:off x="1346012" y="3933056"/>
            <a:ext cx="4176464" cy="64807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Evaluación – Efectos Económicos</a:t>
            </a:r>
            <a:endParaRPr lang="es-ES" dirty="0"/>
          </a:p>
        </p:txBody>
      </p:sp>
      <p:sp>
        <p:nvSpPr>
          <p:cNvPr id="16" name="15 Pentágono"/>
          <p:cNvSpPr/>
          <p:nvPr/>
        </p:nvSpPr>
        <p:spPr>
          <a:xfrm>
            <a:off x="1346012" y="4797152"/>
            <a:ext cx="4176464" cy="64807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Retribución y Formación en Competencias</a:t>
            </a:r>
            <a:endParaRPr lang="es-ES" dirty="0"/>
          </a:p>
        </p:txBody>
      </p:sp>
      <p:sp>
        <p:nvSpPr>
          <p:cNvPr id="17" name="16 Redondear rectángulo de esquina sencilla"/>
          <p:cNvSpPr/>
          <p:nvPr/>
        </p:nvSpPr>
        <p:spPr>
          <a:xfrm>
            <a:off x="6242556" y="3140968"/>
            <a:ext cx="2160240" cy="576064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31-07-2015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8" name="17 Redondear rectángulo de esquina sencilla"/>
          <p:cNvSpPr/>
          <p:nvPr/>
        </p:nvSpPr>
        <p:spPr>
          <a:xfrm>
            <a:off x="6242556" y="4005064"/>
            <a:ext cx="2160240" cy="576064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31-12-2015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9" name="18 Redondear rectángulo de esquina sencilla"/>
          <p:cNvSpPr/>
          <p:nvPr/>
        </p:nvSpPr>
        <p:spPr>
          <a:xfrm>
            <a:off x="6098540" y="4797152"/>
            <a:ext cx="2592288" cy="936104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01-01-2016 / 31-12-2017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28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teral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012" cy="66552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50428" y="1818290"/>
            <a:ext cx="73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CuadroTexto 3"/>
          <p:cNvSpPr txBox="1"/>
          <p:nvPr/>
        </p:nvSpPr>
        <p:spPr>
          <a:xfrm>
            <a:off x="1713804" y="394230"/>
            <a:ext cx="7062334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- RECERTIFICACION DE LA CALIDAD PLENA INCLUSION Y CALIDAD ISO:9001</a:t>
            </a:r>
            <a:endParaRPr lang="es-ES" sz="3200" dirty="0"/>
          </a:p>
        </p:txBody>
      </p:sp>
      <p:sp>
        <p:nvSpPr>
          <p:cNvPr id="7" name="6 Rectángulo"/>
          <p:cNvSpPr/>
          <p:nvPr/>
        </p:nvSpPr>
        <p:spPr>
          <a:xfrm>
            <a:off x="1713804" y="20179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 smtClean="0"/>
              <a:t>RE-CERTIFICACION DE LA NORMA UNE </a:t>
            </a:r>
          </a:p>
          <a:p>
            <a:r>
              <a:rPr lang="es-ES_tradnl" b="1" dirty="0" smtClean="0"/>
              <a:t> ISO 9001:2008 EN LOS SERVICIOS RESIDENCIALES DE ASPRONA Y LA FUNDACION ASLA</a:t>
            </a:r>
            <a:endParaRPr lang="es-ES" dirty="0" smtClean="0"/>
          </a:p>
        </p:txBody>
      </p:sp>
      <p:pic>
        <p:nvPicPr>
          <p:cNvPr id="8" name="7 Imagen" descr="Verita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0792" y="1818290"/>
            <a:ext cx="3029712" cy="164592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713804" y="405857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MANTENIMIENTO DE LA CERTIFICACION </a:t>
            </a:r>
          </a:p>
          <a:p>
            <a:r>
              <a:rPr lang="es-ES" b="1" dirty="0" smtClean="0"/>
              <a:t>DE COMPROMISO CON LA CALIDAD PLENA INCLUSION EN SU ETAPA DE COMPROMISO.</a:t>
            </a:r>
          </a:p>
          <a:p>
            <a:endParaRPr lang="es-ES" b="1" dirty="0" smtClean="0"/>
          </a:p>
          <a:p>
            <a:r>
              <a:rPr lang="es-ES" b="1" dirty="0" smtClean="0"/>
              <a:t>PARA EL AÑO 2016 VAMOS A CERTIFICARNOS EN LA SIGUIENTE ETAPA DE DESPLIEGUE.</a:t>
            </a:r>
            <a:endParaRPr lang="es-ES" b="1" dirty="0"/>
          </a:p>
        </p:txBody>
      </p:sp>
      <p:pic>
        <p:nvPicPr>
          <p:cNvPr id="10" name="9 Imagen" descr="Logo calidad Feaps Compromi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1501" y="3464210"/>
            <a:ext cx="2684637" cy="2370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328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61862" y="2130425"/>
            <a:ext cx="3996338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Servicios</a:t>
            </a:r>
            <a:endParaRPr lang="es-ES" dirty="0"/>
          </a:p>
        </p:txBody>
      </p:sp>
      <p:pic>
        <p:nvPicPr>
          <p:cNvPr id="4" name="Imagen 3" descr="trebol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016" y="0"/>
            <a:ext cx="5538878" cy="6801782"/>
          </a:xfrm>
          <a:prstGeom prst="rect">
            <a:avLst/>
          </a:prstGeom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6400800" cy="1752600"/>
          </a:xfrm>
        </p:spPr>
        <p:txBody>
          <a:bodyPr/>
          <a:lstStyle/>
          <a:p>
            <a:r>
              <a:rPr lang="es-ES" dirty="0" err="1" smtClean="0"/>
              <a:t>Asprona</a:t>
            </a:r>
            <a:r>
              <a:rPr lang="es-ES" dirty="0" smtClean="0"/>
              <a:t> Albacete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9343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9" y="472966"/>
            <a:ext cx="7081584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CDIAT – ESCUELAS INFANTILES Y </a:t>
            </a:r>
            <a:br>
              <a:rPr lang="es-ES" sz="3200" dirty="0" smtClean="0"/>
            </a:br>
            <a:r>
              <a:rPr lang="es-ES" sz="3200" dirty="0" smtClean="0"/>
              <a:t>SERVICIO DE LOGOPEDIA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730469" y="26526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dirty="0" smtClean="0"/>
              <a:t>El </a:t>
            </a:r>
            <a:r>
              <a:rPr lang="es-ES" sz="2000" b="1" dirty="0" smtClean="0"/>
              <a:t>66,17% de los niños y las familias, en el conjunto de los CDIAT, son atendidos actualmente en el entorno natural. 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861847" y="1615966"/>
            <a:ext cx="7756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Proceso de implantación del Modelo de Intervención en entorno natural y centrado en la familia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30469" y="389066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Los 5 CDIAT mantienen una colaboración habitual con el entorno en el ámbito social, educativo y sanitario.</a:t>
            </a:r>
            <a:endParaRPr lang="es-ES" sz="2000" b="1" dirty="0"/>
          </a:p>
        </p:txBody>
      </p:sp>
      <p:pic>
        <p:nvPicPr>
          <p:cNvPr id="8" name="7 Imagen" descr="tratamien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9228" y="2652669"/>
            <a:ext cx="2929254" cy="390567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30469" y="51959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dirty="0" smtClean="0"/>
              <a:t>Se han llevado a cabo proyectos y talleres centrados en la familia y en los centros escolares.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450428"/>
            <a:ext cx="88011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1234</Words>
  <Application>Microsoft Office PowerPoint</Application>
  <PresentationFormat>Presentación en pantalla (4:3)</PresentationFormat>
  <Paragraphs>260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Gráfico</vt:lpstr>
      <vt:lpstr>Memoria de Actividades 2015</vt:lpstr>
      <vt:lpstr>HITOS RELEVANTES 2015</vt:lpstr>
      <vt:lpstr>Diapositiva 3</vt:lpstr>
      <vt:lpstr>Diapositiva 4</vt:lpstr>
      <vt:lpstr>Diapositiva 5</vt:lpstr>
      <vt:lpstr>Diapositiva 6</vt:lpstr>
      <vt:lpstr>Servicios</vt:lpstr>
      <vt:lpstr>CDIAT – ESCUELAS INFANTILES Y  SERVICIO DE LOGOPEDIA</vt:lpstr>
      <vt:lpstr>Diapositiva 9</vt:lpstr>
      <vt:lpstr>CENTROS DE EDUCACION ESPECIAL</vt:lpstr>
      <vt:lpstr>CENTROS OCUPACIONALES</vt:lpstr>
      <vt:lpstr>Diapositiva 12</vt:lpstr>
      <vt:lpstr>CENTROS DE DIA</vt:lpstr>
      <vt:lpstr>CENTROS RESIDENCIALES</vt:lpstr>
      <vt:lpstr>OCUPACIÓN EN SERVICIO RESIDENCIAL</vt:lpstr>
      <vt:lpstr>SERVICIO DE OCIO PROVINCIAL</vt:lpstr>
      <vt:lpstr>VOLUNTARIADO</vt:lpstr>
      <vt:lpstr>CLUBES DEPORTIVOS ASPRONA</vt:lpstr>
      <vt:lpstr>ASPRONA PROVINCIAL</vt:lpstr>
      <vt:lpstr>Diapositiva 20</vt:lpstr>
      <vt:lpstr>Socios y Usuarios por servicios</vt:lpstr>
      <vt:lpstr>AGRADECIMIENTOS</vt:lpstr>
      <vt:lpstr>Diapositiva 23</vt:lpstr>
    </vt:vector>
  </TitlesOfParts>
  <Company>POR HACHE O POR 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de Actividades 2015</dc:title>
  <dc:creator>Laura Abellán Navarro</dc:creator>
  <cp:lastModifiedBy>Manuel</cp:lastModifiedBy>
  <cp:revision>94</cp:revision>
  <dcterms:created xsi:type="dcterms:W3CDTF">2016-03-28T13:12:48Z</dcterms:created>
  <dcterms:modified xsi:type="dcterms:W3CDTF">2016-04-21T12:35:42Z</dcterms:modified>
</cp:coreProperties>
</file>