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6"/>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8" r:id="rId21"/>
    <p:sldId id="277" r:id="rId22"/>
    <p:sldId id="279" r:id="rId23"/>
    <p:sldId id="273" r:id="rId24"/>
    <p:sldId id="28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aramond" panose="02020404030301010803" pitchFamily="18" charset="0"/>
      <p:regular r:id="rId31"/>
      <p:bold r:id="rId32"/>
      <p:italic r:id="rId33"/>
    </p:embeddedFont>
    <p:embeddedFont>
      <p:font typeface="Helvetica Neue"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Ak7qfrb4El4GkUXhBDmrygv/0G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3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92" autoAdjust="0"/>
  </p:normalViewPr>
  <p:slideViewPr>
    <p:cSldViewPr snapToGrid="0">
      <p:cViewPr varScale="1">
        <p:scale>
          <a:sx n="58" d="100"/>
          <a:sy n="58" d="100"/>
        </p:scale>
        <p:origin x="1618"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072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Con</a:t>
            </a:r>
            <a:r>
              <a:rPr lang="es-ES" baseline="0" dirty="0"/>
              <a:t> esta </a:t>
            </a:r>
            <a:r>
              <a:rPr lang="es-ES" dirty="0"/>
              <a:t>presentación</a:t>
            </a:r>
            <a:r>
              <a:rPr lang="es-ES" baseline="0" dirty="0"/>
              <a:t> </a:t>
            </a:r>
            <a:r>
              <a:rPr lang="es-ES" baseline="0" dirty="0" err="1"/>
              <a:t>Power</a:t>
            </a:r>
            <a:r>
              <a:rPr lang="es-ES" baseline="0" dirty="0"/>
              <a:t> Point vais a poder explicar a los alumnos y alumnas el concepto de accesibilidad cognitiva de forma sencilla.</a:t>
            </a:r>
          </a:p>
          <a:p>
            <a:pPr marL="0" lvl="0" indent="0" algn="l" rtl="0">
              <a:lnSpc>
                <a:spcPct val="100000"/>
              </a:lnSpc>
              <a:spcBef>
                <a:spcPts val="0"/>
              </a:spcBef>
              <a:spcAft>
                <a:spcPts val="0"/>
              </a:spcAft>
              <a:buSzPts val="1400"/>
              <a:buNone/>
            </a:pPr>
            <a:endParaRPr lang="es-ES" sz="1200" b="0"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b="0" i="0" u="none" strike="noStrike" cap="none" baseline="0" dirty="0">
                <a:solidFill>
                  <a:schemeClr val="dk1"/>
                </a:solidFill>
                <a:effectLst/>
                <a:latin typeface="Calibri"/>
                <a:ea typeface="Calibri"/>
                <a:cs typeface="Calibri"/>
                <a:sym typeface="Calibri"/>
              </a:rPr>
              <a:t>Antes de comenzar el Taller es importante exponer que los Grupos de Acción Local junto con ASPRONA están desarrollando un proyecto muy importante en toda la provincia de Albacete: </a:t>
            </a:r>
            <a:r>
              <a:rPr lang="es-ES" sz="1200" b="1" i="0" u="none" strike="noStrike" cap="none" baseline="0" dirty="0">
                <a:solidFill>
                  <a:schemeClr val="dk1"/>
                </a:solidFill>
                <a:effectLst/>
                <a:latin typeface="Calibri"/>
                <a:ea typeface="Calibri"/>
                <a:cs typeface="Calibri"/>
                <a:sym typeface="Calibri"/>
              </a:rPr>
              <a:t>El</a:t>
            </a:r>
            <a:r>
              <a:rPr lang="es-ES" sz="1200" b="0" i="0" u="none" strike="noStrike" cap="none" baseline="0" dirty="0">
                <a:solidFill>
                  <a:schemeClr val="dk1"/>
                </a:solidFill>
                <a:effectLst/>
                <a:latin typeface="Calibri"/>
                <a:ea typeface="Calibri"/>
                <a:cs typeface="Calibri"/>
                <a:sym typeface="Calibri"/>
              </a:rPr>
              <a:t> </a:t>
            </a:r>
            <a:r>
              <a:rPr lang="es-ES" sz="1200" b="1" i="0" u="none" strike="noStrike" cap="none" baseline="0" dirty="0">
                <a:solidFill>
                  <a:schemeClr val="dk1"/>
                </a:solidFill>
                <a:effectLst/>
                <a:latin typeface="Calibri"/>
                <a:ea typeface="Calibri"/>
                <a:cs typeface="Calibri"/>
                <a:sym typeface="Calibri"/>
              </a:rPr>
              <a:t>Proyecto de Accesibilidad Cognitiva</a:t>
            </a:r>
            <a:r>
              <a:rPr lang="es-ES" sz="1200" b="0" i="0" u="none" strike="noStrike" cap="none" baseline="0" dirty="0">
                <a:solidFill>
                  <a:schemeClr val="dk1"/>
                </a:solidFill>
                <a:effectLst/>
                <a:latin typeface="Calibri"/>
                <a:ea typeface="Calibri"/>
                <a:cs typeface="Calibri"/>
                <a:sym typeface="Calibri"/>
              </a:rPr>
              <a:t>. Gracias a este proyecto en muchos coles como el nuestro de toda la provincia están haciendo </a:t>
            </a:r>
            <a:r>
              <a:rPr lang="es-ES" sz="1200" b="0" i="0" u="none" strike="noStrike" cap="none" baseline="0" dirty="0" err="1">
                <a:solidFill>
                  <a:schemeClr val="dk1"/>
                </a:solidFill>
                <a:effectLst/>
                <a:latin typeface="Calibri"/>
                <a:ea typeface="Calibri"/>
                <a:cs typeface="Calibri"/>
                <a:sym typeface="Calibri"/>
              </a:rPr>
              <a:t>tabi´n</a:t>
            </a:r>
            <a:r>
              <a:rPr lang="es-ES" sz="1200" b="0" i="0" u="none" strike="noStrike" cap="none" baseline="0" dirty="0">
                <a:solidFill>
                  <a:schemeClr val="dk1"/>
                </a:solidFill>
                <a:effectLst/>
                <a:latin typeface="Calibri"/>
                <a:ea typeface="Calibri"/>
                <a:cs typeface="Calibri"/>
                <a:sym typeface="Calibri"/>
              </a:rPr>
              <a:t> esta actividad.</a:t>
            </a:r>
          </a:p>
          <a:p>
            <a:pPr marL="0" lvl="0" indent="0" algn="l" rtl="0">
              <a:lnSpc>
                <a:spcPct val="100000"/>
              </a:lnSpc>
              <a:spcBef>
                <a:spcPts val="0"/>
              </a:spcBef>
              <a:spcAft>
                <a:spcPts val="0"/>
              </a:spcAft>
              <a:buSzPts val="1400"/>
              <a:buNone/>
            </a:pPr>
            <a:endParaRPr lang="es-ES" sz="1200" b="0"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b="0" i="0" u="none" strike="noStrike" cap="none" baseline="0" dirty="0">
                <a:solidFill>
                  <a:schemeClr val="dk1"/>
                </a:solidFill>
                <a:effectLst/>
                <a:latin typeface="Calibri"/>
                <a:ea typeface="Calibri"/>
                <a:cs typeface="Calibri"/>
                <a:sym typeface="Calibri"/>
              </a:rPr>
              <a:t>El Taller es una de las actividades del proyecto. Y gracias a él vais a descubrir lo importante que es la accesibilidad cognitiva y cómo podéis hacer que vuestro cole sea más accesible.</a:t>
            </a:r>
            <a:endParaRPr lang="es-ES" sz="1200" b="0" i="0" u="none" strike="noStrike" cap="none" dirty="0">
              <a:solidFill>
                <a:schemeClr val="dk1"/>
              </a:solidFill>
              <a:effectLst/>
              <a:latin typeface="Calibri"/>
              <a:ea typeface="Calibri"/>
              <a:cs typeface="Calibri"/>
              <a:sym typeface="Calibri"/>
            </a:endParaRPr>
          </a:p>
          <a:p>
            <a:endParaRPr lang="es-E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s-ES" baseline="0" dirty="0"/>
          </a:p>
        </p:txBody>
      </p:sp>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250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Seguimos hablando de las emociones que pueden suscitar los espacios. Ahora centrados en el estrés o ansiedad que pueden provocar algunas situaciones donde el factor tiempo es decisivo o son situaciones muy exigentes.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Les preguntamos sobre sus experiencias particulares en situaciones cotidianas y ponemos ejemplos que hayamos vivido nosotros, especialmente las personas con discapacidad intelectual.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Calibri"/>
              <a:buNone/>
            </a:pPr>
            <a:r>
              <a:rPr lang="en-US"/>
              <a:t>Otros ejemplos que podemos poner son:</a:t>
            </a:r>
            <a:endParaRPr/>
          </a:p>
          <a:p>
            <a:pPr marL="171450" lvl="0" indent="-171450" algn="l" rtl="0">
              <a:lnSpc>
                <a:spcPct val="100000"/>
              </a:lnSpc>
              <a:spcBef>
                <a:spcPts val="0"/>
              </a:spcBef>
              <a:spcAft>
                <a:spcPts val="0"/>
              </a:spcAft>
              <a:buClr>
                <a:schemeClr val="dk1"/>
              </a:buClr>
              <a:buSzPts val="1200"/>
              <a:buFont typeface="Calibri"/>
              <a:buChar char="-"/>
            </a:pPr>
            <a:r>
              <a:rPr lang="en-US"/>
              <a:t>¿Alguien se pone nervioso al hacer un examen porque piensa que igual no le da tiempo?</a:t>
            </a:r>
            <a:endParaRPr/>
          </a:p>
          <a:p>
            <a:pPr marL="171450" lvl="0" indent="-171450" algn="l" rtl="0">
              <a:lnSpc>
                <a:spcPct val="100000"/>
              </a:lnSpc>
              <a:spcBef>
                <a:spcPts val="0"/>
              </a:spcBef>
              <a:spcAft>
                <a:spcPts val="0"/>
              </a:spcAft>
              <a:buClr>
                <a:schemeClr val="dk1"/>
              </a:buClr>
              <a:buSzPts val="1200"/>
              <a:buFont typeface="Calibri"/>
              <a:buChar char="-"/>
            </a:pPr>
            <a:r>
              <a:rPr lang="en-US"/>
              <a:t>¿Cómo os sentís en el comedor del colegio? ¿os da tiempo a comer a vuestro ritmo?</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61491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la importancia de la señalización y que la orientación esté facilitada: ¿qué pasa cuando un espacio no está bien señalizado?</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Les preguntamos sobre sus experiencias particulares en situaciones cotidianas y ponemos ejemplos que hayamos vivido nosotros.</a:t>
            </a:r>
            <a:r>
              <a:rPr lang="es-ES" baseline="0" noProof="0" dirty="0"/>
              <a:t> También, podemos ponernos en el lugar de las personas con dificultades de comprensión para proponer ejemplos.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El ejemplo de la diapositiva es el Museo de Ciencia y Tecnología de Alcobendas (Madrid). Ambos caminos, las escaleras y la rampa llevan al mismo sitio. Pero desde este punto no vemos el final de la rampa y no hay nada que nos indique hacia donde va.</a:t>
            </a:r>
          </a:p>
          <a:p>
            <a:pPr marL="0" lvl="0" indent="0" algn="l" rtl="0">
              <a:lnSpc>
                <a:spcPct val="100000"/>
              </a:lnSpc>
              <a:spcBef>
                <a:spcPts val="0"/>
              </a:spcBef>
              <a:spcAft>
                <a:spcPts val="0"/>
              </a:spcAft>
              <a:buClr>
                <a:schemeClr val="dk1"/>
              </a:buClr>
              <a:buSzPts val="1200"/>
              <a:buFont typeface="Calibri"/>
              <a:buNone/>
            </a:pPr>
            <a:endParaRPr lang="es-ES" noProof="0" dirty="0"/>
          </a:p>
          <a:p>
            <a:pPr marL="0" lvl="0" indent="0" algn="l" rtl="0">
              <a:lnSpc>
                <a:spcPct val="100000"/>
              </a:lnSpc>
              <a:spcBef>
                <a:spcPts val="0"/>
              </a:spcBef>
              <a:spcAft>
                <a:spcPts val="0"/>
              </a:spcAft>
              <a:buClr>
                <a:schemeClr val="dk1"/>
              </a:buClr>
              <a:buSzPts val="1200"/>
              <a:buFont typeface="Calibri"/>
              <a:buNone/>
            </a:pPr>
            <a:r>
              <a:rPr lang="es-ES" noProof="0" dirty="0"/>
              <a:t>Podemos utilizar ejemplos locales, como un polideportivo grande que no esté bien señalizado.</a:t>
            </a: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90059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Complementamos con ejemplos de señalización: un cartel más intuitivo y visual y otro con más texto y complejo.</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Los ejemplos de la diapositiva:</a:t>
            </a:r>
          </a:p>
          <a:p>
            <a:pPr marL="171450" lvl="0" indent="-171450" algn="l" rtl="0">
              <a:lnSpc>
                <a:spcPct val="100000"/>
              </a:lnSpc>
              <a:spcBef>
                <a:spcPts val="0"/>
              </a:spcBef>
              <a:spcAft>
                <a:spcPts val="0"/>
              </a:spcAft>
              <a:buClr>
                <a:schemeClr val="dk1"/>
              </a:buClr>
              <a:buSzPts val="1200"/>
              <a:buFont typeface="Calibri"/>
              <a:buChar char="-"/>
            </a:pPr>
            <a:r>
              <a:rPr lang="es-ES" noProof="0" dirty="0"/>
              <a:t>Directorio del Espacio Pozas14 de la Cruz Roja en Madrid: este espacio cede o alquila salas para talleres, actividades y reuniones de colectivos y asociaciones. Vemos como el directorio tiene forma de mapa, mucho más visual e intuitivo que uno al uso basado en letras y lectura. El edificio está ordenado con colores, lo que facilita la comunicación y la localización de espacios. Además han procurado que todas las plantas tengan una estructura similar, de forma que sea que fácil de aprender.</a:t>
            </a:r>
          </a:p>
          <a:p>
            <a:pPr marL="171450" lvl="0" indent="-171450" algn="l" rtl="0">
              <a:lnSpc>
                <a:spcPct val="100000"/>
              </a:lnSpc>
              <a:spcBef>
                <a:spcPts val="0"/>
              </a:spcBef>
              <a:spcAft>
                <a:spcPts val="0"/>
              </a:spcAft>
              <a:buClr>
                <a:schemeClr val="dk1"/>
              </a:buClr>
              <a:buSzPts val="1200"/>
              <a:buFont typeface="Calibri"/>
              <a:buChar char="-"/>
            </a:pPr>
            <a:r>
              <a:rPr lang="es-ES" noProof="0" dirty="0"/>
              <a:t>Foto sacada de internet: directorio al uso, la información es solo texto y no tiene apoyos.</a:t>
            </a: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02800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la importancia de la información: qué pasa cuando hay demasiada información – ruido visual.</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Preguntamos</a:t>
            </a:r>
            <a:r>
              <a:rPr lang="es-ES" baseline="0" noProof="0" dirty="0"/>
              <a:t> a los niños y niñas </a:t>
            </a:r>
            <a:r>
              <a:rPr lang="es-ES" noProof="0" dirty="0"/>
              <a:t>sobre sus experiencias particulares en situaciones cotidianas y ponemos ejemplos que hayamos vivido nosotros</a:t>
            </a:r>
            <a:r>
              <a:rPr lang="es-ES" baseline="0" noProof="0" dirty="0"/>
              <a:t> mismos o personas próximas a nuestro entorno.</a:t>
            </a:r>
            <a:endParaRPr lang="es-ES" noProof="0" dirty="0"/>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Ejemplos de la diapositiva:</a:t>
            </a:r>
          </a:p>
          <a:p>
            <a:pPr marL="171450" lvl="0" indent="-171450" algn="l" rtl="0">
              <a:lnSpc>
                <a:spcPct val="100000"/>
              </a:lnSpc>
              <a:spcBef>
                <a:spcPts val="0"/>
              </a:spcBef>
              <a:spcAft>
                <a:spcPts val="0"/>
              </a:spcAft>
              <a:buClr>
                <a:schemeClr val="dk1"/>
              </a:buClr>
              <a:buSzPts val="1200"/>
              <a:buFont typeface="Calibri"/>
              <a:buChar char="-"/>
            </a:pPr>
            <a:r>
              <a:rPr lang="es-ES" noProof="0" dirty="0"/>
              <a:t>Estación de metro Nuevos Ministerios, Madrid.</a:t>
            </a:r>
          </a:p>
          <a:p>
            <a:pPr marL="171450" lvl="0" indent="-171450" algn="l" rtl="0">
              <a:lnSpc>
                <a:spcPct val="100000"/>
              </a:lnSpc>
              <a:spcBef>
                <a:spcPts val="0"/>
              </a:spcBef>
              <a:spcAft>
                <a:spcPts val="0"/>
              </a:spcAft>
              <a:buClr>
                <a:schemeClr val="dk1"/>
              </a:buClr>
              <a:buSzPts val="1200"/>
              <a:buFont typeface="Calibri"/>
              <a:buChar char="-"/>
            </a:pPr>
            <a:r>
              <a:rPr lang="es-ES" noProof="0" dirty="0"/>
              <a:t>Centro cívico La </a:t>
            </a:r>
            <a:r>
              <a:rPr lang="es-ES" noProof="0" dirty="0" err="1"/>
              <a:t>Almozara</a:t>
            </a:r>
            <a:r>
              <a:rPr lang="es-ES" noProof="0" dirty="0"/>
              <a:t>, Zaragoza.</a:t>
            </a: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83286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la importancia de la información: qué pasa cuando la información es confusa y no está destacada la principal o relevante.</a:t>
            </a:r>
          </a:p>
          <a:p>
            <a:pPr marL="0" lvl="0" indent="0" algn="l" rtl="0">
              <a:lnSpc>
                <a:spcPct val="100000"/>
              </a:lnSpc>
              <a:spcBef>
                <a:spcPts val="0"/>
              </a:spcBef>
              <a:spcAft>
                <a:spcPts val="0"/>
              </a:spcAft>
              <a:buSzPts val="1400"/>
              <a:buNone/>
            </a:pPr>
            <a:r>
              <a:rPr lang="es-ES" noProof="0" dirty="0"/>
              <a:t>Podemos</a:t>
            </a:r>
            <a:r>
              <a:rPr lang="es-ES" baseline="0" noProof="0" dirty="0"/>
              <a:t> preguntar al alumnado</a:t>
            </a:r>
            <a:r>
              <a:rPr lang="es-ES" noProof="0" dirty="0"/>
              <a:t> sobre sus experiencias particulares en situaciones cotidianas y ponemos ejemplos que hayamos vivido nosotros.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Ejemplos de la diapositiva:</a:t>
            </a:r>
          </a:p>
          <a:p>
            <a:pPr marL="171450" lvl="0" indent="-171450" algn="l" rtl="0">
              <a:lnSpc>
                <a:spcPct val="100000"/>
              </a:lnSpc>
              <a:spcBef>
                <a:spcPts val="0"/>
              </a:spcBef>
              <a:spcAft>
                <a:spcPts val="0"/>
              </a:spcAft>
              <a:buClr>
                <a:schemeClr val="dk1"/>
              </a:buClr>
              <a:buSzPts val="1200"/>
              <a:buFont typeface="Calibri"/>
              <a:buChar char="-"/>
            </a:pPr>
            <a:r>
              <a:rPr lang="es-ES" noProof="0" dirty="0"/>
              <a:t>Estación de tren Joaquín Sorolla, Valencia: sobre la puerta (inapreciable en la foto) hay un rótulo con el nombre de la estación, el logo de ADIF y el icono de un tren, de pequeño tamaño y con muy poco contraste con el fondo. Por lo cual, lo que destaca son los anuncios de las tiendas que están dentro de la estación. Por lo que hace pensar que estamos en un centro comercial.</a:t>
            </a:r>
          </a:p>
          <a:p>
            <a:pPr marL="171450" lvl="0" indent="-171450" algn="l" rtl="0">
              <a:lnSpc>
                <a:spcPct val="100000"/>
              </a:lnSpc>
              <a:spcBef>
                <a:spcPts val="0"/>
              </a:spcBef>
              <a:spcAft>
                <a:spcPts val="0"/>
              </a:spcAft>
              <a:buClr>
                <a:schemeClr val="dk1"/>
              </a:buClr>
              <a:buSzPts val="1200"/>
              <a:buFont typeface="Calibri"/>
              <a:buChar char="-"/>
            </a:pPr>
            <a:r>
              <a:rPr lang="es-ES" noProof="0" dirty="0"/>
              <a:t>Clínica dental, Madrid: Está situada en una calle muy estrecha, por lo que tienes que caminar muy cerca de la fachada y el rótulo (se ve un poco en la parte superior de la foto) no está en el ángulo de visión de la mayoría de personas. Lo que destaca es su publicidad, donde las figuras humanas haciendo ejercicio nos hacen pensar en un gimnasio o tienda de bicicletas. La imagen se procesa mucho antes de la letra, y si consideramos que la imagen nos da información no nos molestamos en leer. </a:t>
            </a:r>
          </a:p>
        </p:txBody>
      </p:sp>
      <p:sp>
        <p:nvSpPr>
          <p:cNvPr id="256" name="Google Shape;2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82603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la importancia de la información:</a:t>
            </a:r>
          </a:p>
          <a:p>
            <a:pPr marL="171450" lvl="0" indent="-171450" algn="l" rtl="0">
              <a:lnSpc>
                <a:spcPct val="100000"/>
              </a:lnSpc>
              <a:spcBef>
                <a:spcPts val="0"/>
              </a:spcBef>
              <a:spcAft>
                <a:spcPts val="0"/>
              </a:spcAft>
              <a:buClr>
                <a:schemeClr val="dk1"/>
              </a:buClr>
              <a:buSzPts val="1200"/>
              <a:buFont typeface="Calibri"/>
              <a:buChar char="-"/>
            </a:pPr>
            <a:r>
              <a:rPr lang="es-ES" noProof="0" dirty="0"/>
              <a:t>La necesidad de elaborar discursos sencillos y apoyar con pictogramas o iconos.</a:t>
            </a:r>
          </a:p>
          <a:p>
            <a:pPr marL="171450" lvl="0" indent="-171450" algn="l" rtl="0">
              <a:lnSpc>
                <a:spcPct val="100000"/>
              </a:lnSpc>
              <a:spcBef>
                <a:spcPts val="0"/>
              </a:spcBef>
              <a:spcAft>
                <a:spcPts val="0"/>
              </a:spcAft>
              <a:buClr>
                <a:schemeClr val="dk1"/>
              </a:buClr>
              <a:buSzPts val="1200"/>
              <a:buFont typeface="Calibri"/>
              <a:buChar char="-"/>
            </a:pPr>
            <a:r>
              <a:rPr lang="es-ES" noProof="0" dirty="0"/>
              <a:t>Los formatos de fácil comprensión: lectura fácil, lenguaje claro.</a:t>
            </a:r>
          </a:p>
          <a:p>
            <a:pPr marL="0" lvl="0" indent="0" algn="l" rtl="0">
              <a:lnSpc>
                <a:spcPct val="100000"/>
              </a:lnSpc>
              <a:spcBef>
                <a:spcPts val="0"/>
              </a:spcBef>
              <a:spcAft>
                <a:spcPts val="0"/>
              </a:spcAft>
              <a:buClr>
                <a:schemeClr val="dk1"/>
              </a:buClr>
              <a:buSzPts val="1200"/>
              <a:buFont typeface="Calibri"/>
              <a:buNone/>
            </a:pPr>
            <a:endParaRPr lang="es-ES" noProof="0" dirty="0"/>
          </a:p>
          <a:p>
            <a:pPr marL="0" lvl="0" indent="0" algn="l" rtl="0">
              <a:lnSpc>
                <a:spcPct val="100000"/>
              </a:lnSpc>
              <a:spcBef>
                <a:spcPts val="0"/>
              </a:spcBef>
              <a:spcAft>
                <a:spcPts val="0"/>
              </a:spcAft>
              <a:buSzPts val="1400"/>
              <a:buNone/>
            </a:pPr>
            <a:r>
              <a:rPr lang="es-ES" noProof="0" dirty="0"/>
              <a:t>Podemos</a:t>
            </a:r>
            <a:r>
              <a:rPr lang="es-ES" baseline="0" noProof="0" dirty="0"/>
              <a:t> preguntar a los niños y niñas </a:t>
            </a:r>
            <a:r>
              <a:rPr lang="es-ES" noProof="0" dirty="0"/>
              <a:t>sobre sus experiencias particulares en situaciones cotidianas y poner ejemplos que hayamos vivido nosotros mismos o</a:t>
            </a:r>
            <a:r>
              <a:rPr lang="es-ES" baseline="0" noProof="0" dirty="0"/>
              <a:t> personas cercanas a nuestro entorno. También podemos emplear ejemplos hipotéticos que hayan podido vivir personas con dificultades de comprensión. </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También</a:t>
            </a:r>
            <a:r>
              <a:rPr lang="es-ES" baseline="0" noProof="0" dirty="0"/>
              <a:t> podemos </a:t>
            </a:r>
            <a:r>
              <a:rPr lang="es-ES" noProof="0" dirty="0"/>
              <a:t>enseñar textos en lectura fácil para comparar, en la plataforma </a:t>
            </a:r>
            <a:r>
              <a:rPr lang="es-ES" b="1" noProof="0" dirty="0"/>
              <a:t>Planeta fácil </a:t>
            </a:r>
            <a:r>
              <a:rPr lang="es-ES" noProof="0" dirty="0"/>
              <a:t>hay varios libros de descarga gratuitos: http://planetafacil.plenainclusion.org/libros</a:t>
            </a:r>
          </a:p>
        </p:txBody>
      </p:sp>
      <p:sp>
        <p:nvSpPr>
          <p:cNvPr id="267" name="Google Shape;2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10668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ES" noProof="0" dirty="0"/>
              <a:t>Hablamos de la importancia de</a:t>
            </a:r>
            <a:r>
              <a:rPr lang="es-ES" baseline="0" noProof="0" dirty="0"/>
              <a:t> acceso </a:t>
            </a:r>
            <a:r>
              <a:rPr lang="es-ES" noProof="0" dirty="0"/>
              <a:t>a la información: ahora con un ejemplo más cercano  al</a:t>
            </a:r>
            <a:r>
              <a:rPr lang="es-ES" baseline="0" noProof="0" dirty="0"/>
              <a:t> </a:t>
            </a:r>
            <a:r>
              <a:rPr lang="es-ES" noProof="0" dirty="0"/>
              <a:t>contexto escolar.</a:t>
            </a:r>
          </a:p>
          <a:p>
            <a:pPr marL="0" lvl="0" indent="0" algn="l" rtl="0">
              <a:lnSpc>
                <a:spcPct val="100000"/>
              </a:lnSpc>
              <a:spcBef>
                <a:spcPts val="0"/>
              </a:spcBef>
              <a:spcAft>
                <a:spcPts val="0"/>
              </a:spcAft>
              <a:buClr>
                <a:schemeClr val="dk1"/>
              </a:buClr>
              <a:buSzPts val="1200"/>
              <a:buFont typeface="Calibri"/>
              <a:buNone/>
            </a:pPr>
            <a:endParaRPr lang="es-ES" noProof="0" dirty="0"/>
          </a:p>
          <a:p>
            <a:pPr marL="0" lvl="0" indent="0" algn="l" rtl="0">
              <a:lnSpc>
                <a:spcPct val="100000"/>
              </a:lnSpc>
              <a:spcBef>
                <a:spcPts val="0"/>
              </a:spcBef>
              <a:spcAft>
                <a:spcPts val="0"/>
              </a:spcAft>
              <a:buClr>
                <a:schemeClr val="dk1"/>
              </a:buClr>
              <a:buSzPts val="1200"/>
              <a:buFont typeface="Calibri"/>
              <a:buNone/>
            </a:pPr>
            <a:r>
              <a:rPr lang="es-ES" noProof="0" dirty="0"/>
              <a:t>Podemos</a:t>
            </a:r>
            <a:r>
              <a:rPr lang="es-ES" baseline="0" noProof="0" dirty="0"/>
              <a:t> hacer reflexionar al alumnado sobre la diferencia entre ambos horarios: ¿Qué horario es más fácil de comprender? ¿Creéis que los colores ayudan a diferenciar las diferentes asignaturas? ¿Cómo es más sencillo de comprender la actividad que nos toca realizar: mediante una fotografía o  con texto?</a:t>
            </a:r>
            <a:endParaRPr lang="es-ES" noProof="0" dirty="0"/>
          </a:p>
        </p:txBody>
      </p:sp>
      <p:sp>
        <p:nvSpPr>
          <p:cNvPr id="277" name="Google Shape;27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70428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ES" noProof="0" dirty="0"/>
              <a:t>Resaltamos</a:t>
            </a:r>
            <a:r>
              <a:rPr lang="es-ES" baseline="0" noProof="0" dirty="0"/>
              <a:t> que l</a:t>
            </a:r>
            <a:r>
              <a:rPr lang="es-ES" noProof="0" dirty="0"/>
              <a:t>os espacios bien organizados y poco ruidosos facilitan que las personas se sientan bien y entiendan mejor las cosas que pasan en esos lugares, la información que se da…</a:t>
            </a:r>
          </a:p>
          <a:p>
            <a:pPr marL="0" lvl="0" indent="0" algn="l" rtl="0">
              <a:lnSpc>
                <a:spcPct val="100000"/>
              </a:lnSpc>
              <a:spcBef>
                <a:spcPts val="0"/>
              </a:spcBef>
              <a:spcAft>
                <a:spcPts val="0"/>
              </a:spcAft>
              <a:buClr>
                <a:schemeClr val="dk1"/>
              </a:buClr>
              <a:buSzPts val="1200"/>
              <a:buFont typeface="Calibri"/>
              <a:buNone/>
            </a:pPr>
            <a:endParaRPr lang="es-ES" noProof="0" dirty="0"/>
          </a:p>
          <a:p>
            <a:pPr marL="0" lvl="0" indent="0" algn="l" rtl="0">
              <a:lnSpc>
                <a:spcPct val="100000"/>
              </a:lnSpc>
              <a:spcBef>
                <a:spcPts val="0"/>
              </a:spcBef>
              <a:spcAft>
                <a:spcPts val="0"/>
              </a:spcAft>
              <a:buClr>
                <a:schemeClr val="dk1"/>
              </a:buClr>
              <a:buSzPts val="1200"/>
              <a:buFont typeface="Calibri"/>
              <a:buNone/>
            </a:pPr>
            <a:r>
              <a:rPr lang="es-ES" noProof="0" dirty="0"/>
              <a:t>Invitamos a pensar al alumnado en cómo se sienten las compañeras y compañeros del cole que tienen dificultades de comprensión (TEA, Síndrome de Down,…). Hay</a:t>
            </a:r>
            <a:r>
              <a:rPr lang="es-ES" baseline="0" noProof="0" dirty="0"/>
              <a:t> que intentar conectar </a:t>
            </a:r>
            <a:r>
              <a:rPr lang="es-ES" noProof="0" dirty="0"/>
              <a:t>en cada caso con niñas y niños que ellos conocen. </a:t>
            </a:r>
          </a:p>
        </p:txBody>
      </p:sp>
      <p:sp>
        <p:nvSpPr>
          <p:cNvPr id="285" name="Google Shape;28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extLst>
      <p:ext uri="{BB962C8B-B14F-4D97-AF65-F5344CB8AC3E}">
        <p14:creationId xmlns:p14="http://schemas.microsoft.com/office/powerpoint/2010/main" val="3887158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del valor que aporta la accesibilidad cognitiva para todo el mundo y específicamente para colectivos con dificultades de comprensión.</a:t>
            </a:r>
          </a:p>
        </p:txBody>
      </p:sp>
      <p:sp>
        <p:nvSpPr>
          <p:cNvPr id="293" name="Google Shape;2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80823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Comienza </a:t>
            </a:r>
            <a:r>
              <a:rPr lang="es-ES" baseline="0" dirty="0"/>
              <a:t>la parte divertida del Taller!!</a:t>
            </a:r>
          </a:p>
          <a:p>
            <a:endParaRPr lang="es-ES" baseline="0" dirty="0"/>
          </a:p>
          <a:p>
            <a:r>
              <a:rPr lang="es-ES" baseline="0" dirty="0"/>
              <a:t>La primera </a:t>
            </a:r>
            <a:r>
              <a:rPr lang="es-ES" baseline="0" dirty="0" err="1"/>
              <a:t>diámica</a:t>
            </a:r>
            <a:r>
              <a:rPr lang="es-ES" baseline="0" dirty="0"/>
              <a:t> es la del </a:t>
            </a:r>
            <a:r>
              <a:rPr lang="es-ES" baseline="0" dirty="0" err="1"/>
              <a:t>Puzzle</a:t>
            </a:r>
            <a:r>
              <a:rPr lang="es-ES" baseline="0" dirty="0"/>
              <a:t>. </a:t>
            </a:r>
          </a:p>
          <a:p>
            <a:endParaRPr lang="es-ES" baseline="0" dirty="0"/>
          </a:p>
          <a:p>
            <a:r>
              <a:rPr lang="es-ES" b="1" baseline="0" dirty="0"/>
              <a:t>(Recuerda que no es necesario hacer todas las actividades y que puedes adaptar el taller usando aquéllas que mejor se ajusten a tu grupo o al tiempo de que dispones. )</a:t>
            </a:r>
            <a:endParaRPr lang="es-ES" b="1"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93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lnSpc>
                <a:spcPct val="100000"/>
              </a:lnSpc>
              <a:spcBef>
                <a:spcPts val="0"/>
              </a:spcBef>
              <a:spcAft>
                <a:spcPts val="0"/>
              </a:spcAft>
              <a:buSzPts val="1400"/>
              <a:buNone/>
            </a:pPr>
            <a:r>
              <a:rPr lang="es-ES" dirty="0"/>
              <a:t>Animamos</a:t>
            </a:r>
            <a:r>
              <a:rPr lang="es-ES" baseline="0" dirty="0"/>
              <a:t> al </a:t>
            </a:r>
            <a:r>
              <a:rPr lang="es-ES" dirty="0"/>
              <a:t>alumnado</a:t>
            </a:r>
            <a:r>
              <a:rPr lang="es-ES" baseline="0" dirty="0"/>
              <a:t> a elaborar una lista de normas de relación entre todos (Ejemplos: levantar la mano para participar, compartir el material con los compañeros, no juzgar, ...). </a:t>
            </a:r>
          </a:p>
          <a:p>
            <a:pPr marL="0" lvl="0" indent="0" algn="l" rtl="0">
              <a:lnSpc>
                <a:spcPct val="100000"/>
              </a:lnSpc>
              <a:spcBef>
                <a:spcPts val="0"/>
              </a:spcBef>
              <a:spcAft>
                <a:spcPts val="0"/>
              </a:spcAft>
              <a:buSzPts val="1400"/>
              <a:buNone/>
            </a:pPr>
            <a:endParaRPr lang="es-ES" baseline="0" dirty="0"/>
          </a:p>
          <a:p>
            <a:pPr marL="0" lvl="0" indent="0" algn="l" rtl="0">
              <a:lnSpc>
                <a:spcPct val="100000"/>
              </a:lnSpc>
              <a:spcBef>
                <a:spcPts val="0"/>
              </a:spcBef>
              <a:spcAft>
                <a:spcPts val="0"/>
              </a:spcAft>
              <a:buSzPts val="1400"/>
              <a:buNone/>
            </a:pPr>
            <a:r>
              <a:rPr lang="es-ES" baseline="0" dirty="0"/>
              <a:t>Cada niño y niña puede ir escribiendo su aportación en una cartulina con rotuladores de colores o directamente en la pizarra del aula.</a:t>
            </a:r>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2675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Seguidamente, ponemos</a:t>
            </a:r>
            <a:r>
              <a:rPr lang="es-ES" baseline="0" dirty="0"/>
              <a:t> en marcha la dinámica de la Yincana. </a:t>
            </a:r>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416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llevar a cabo la dinámica de</a:t>
            </a:r>
            <a:r>
              <a:rPr lang="es-ES" baseline="0" dirty="0"/>
              <a:t> leer un texto ordinaria vs un texto en lectura fácil recuerda que los documentos tienen que estar adaptados a la edad e intereses de los niños y niñas participantes.</a:t>
            </a:r>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51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a:t>
            </a:r>
            <a:r>
              <a:rPr lang="es-ES" baseline="0" dirty="0"/>
              <a:t> última dinámica consiste en evaluar la accesibilidad cognitiva del Centro Educativo.</a:t>
            </a:r>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35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Para cerrar</a:t>
            </a:r>
            <a:r>
              <a:rPr lang="es-ES" baseline="0" noProof="0" dirty="0"/>
              <a:t> </a:t>
            </a:r>
            <a:r>
              <a:rPr lang="es-ES" noProof="0" dirty="0"/>
              <a:t>la sesión creamos un espacio de debate y reflexión grupal a partir de esta pregunta:</a:t>
            </a:r>
            <a:r>
              <a:rPr lang="es-ES" baseline="0" noProof="0" dirty="0"/>
              <a:t> ¿Qué podemos hacer para que nuestro cole sea accesible cognitivamente?</a:t>
            </a:r>
          </a:p>
          <a:p>
            <a:pPr marL="0" lvl="0" indent="0" algn="l" rtl="0">
              <a:lnSpc>
                <a:spcPct val="100000"/>
              </a:lnSpc>
              <a:spcBef>
                <a:spcPts val="0"/>
              </a:spcBef>
              <a:spcAft>
                <a:spcPts val="0"/>
              </a:spcAft>
              <a:buSzPts val="1400"/>
              <a:buNone/>
            </a:pPr>
            <a:endParaRPr lang="es-ES" baseline="0" noProof="0" dirty="0"/>
          </a:p>
          <a:p>
            <a:pPr marL="0" lvl="0" indent="0" algn="l" rtl="0">
              <a:lnSpc>
                <a:spcPct val="100000"/>
              </a:lnSpc>
              <a:spcBef>
                <a:spcPts val="0"/>
              </a:spcBef>
              <a:spcAft>
                <a:spcPts val="0"/>
              </a:spcAft>
              <a:buSzPts val="1400"/>
              <a:buNone/>
            </a:pPr>
            <a:r>
              <a:rPr lang="es-ES" baseline="0" noProof="0" dirty="0"/>
              <a:t>Los niños y niñas pueden ir anotando las buenas prácticas que se propongan en una cartulina con rotuladores de colores o directamente en la pizarra. </a:t>
            </a:r>
          </a:p>
          <a:p>
            <a:pPr marL="0" lvl="0" indent="0" algn="l" rtl="0">
              <a:lnSpc>
                <a:spcPct val="100000"/>
              </a:lnSpc>
              <a:spcBef>
                <a:spcPts val="0"/>
              </a:spcBef>
              <a:spcAft>
                <a:spcPts val="0"/>
              </a:spcAft>
              <a:buSzPts val="1400"/>
              <a:buNone/>
            </a:pPr>
            <a:endParaRPr lang="es-ES" baseline="0" noProof="0" dirty="0"/>
          </a:p>
          <a:p>
            <a:pPr marL="0" lvl="0" indent="0" algn="l" rtl="0">
              <a:lnSpc>
                <a:spcPct val="100000"/>
              </a:lnSpc>
              <a:spcBef>
                <a:spcPts val="0"/>
              </a:spcBef>
              <a:spcAft>
                <a:spcPts val="0"/>
              </a:spcAft>
              <a:buSzPts val="1400"/>
              <a:buNone/>
            </a:pPr>
            <a:r>
              <a:rPr lang="es-ES" i="1" baseline="0" noProof="0" dirty="0"/>
              <a:t>* Recuerda que en el apartado de Recursos de la página web del Proyecto podéis encontrar diversos materiales y herramientas para desarrollar otras buenas acciones. </a:t>
            </a:r>
            <a:endParaRPr lang="es-ES" i="1" noProof="0" dirty="0"/>
          </a:p>
        </p:txBody>
      </p:sp>
      <p:sp>
        <p:nvSpPr>
          <p:cNvPr id="302" name="Google Shape;3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208773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Finalmente, podéis mapear vuestra experiencia sobre</a:t>
            </a:r>
            <a:r>
              <a:rPr lang="es-ES" baseline="0" dirty="0"/>
              <a:t> el Taller Haz Accesible Tu Cole en el Mapa de la Accesibilidad Cognitiva. </a:t>
            </a:r>
          </a:p>
          <a:p>
            <a:endParaRPr lang="es-ES" dirty="0"/>
          </a:p>
          <a:p>
            <a:r>
              <a:rPr lang="es-ES" dirty="0"/>
              <a:t>El  Mapa de la accesibilidad cognitiva es un elemento esencial del proyecto para:</a:t>
            </a:r>
          </a:p>
          <a:p>
            <a:pPr>
              <a:buFont typeface="Arial" panose="020B0604020202020204" pitchFamily="34" charset="0"/>
              <a:buChar char="•"/>
            </a:pPr>
            <a:r>
              <a:rPr lang="es-ES" dirty="0"/>
              <a:t>Hacer visible el impacto del proyecto.</a:t>
            </a:r>
          </a:p>
          <a:p>
            <a:pPr>
              <a:buFont typeface="Arial" panose="020B0604020202020204" pitchFamily="34" charset="0"/>
              <a:buChar char="•"/>
            </a:pPr>
            <a:r>
              <a:rPr lang="es-ES" dirty="0"/>
              <a:t>Conocer  a otros colectivos y personas que colaboran como agentes de sensibilización, saber donde están, contactar, colaborar para promover iniciativas conjuntas….</a:t>
            </a:r>
          </a:p>
          <a:p>
            <a:pPr>
              <a:buFont typeface="Arial" panose="020B0604020202020204" pitchFamily="34" charset="0"/>
              <a:buChar char="•"/>
            </a:pPr>
            <a:r>
              <a:rPr lang="es-ES" dirty="0"/>
              <a:t>Tener una herramienta para hacer ver a la comunidad,  a los organismos públicos… que hay un compromiso del tejido social y la comunidad educativa con la accesibilidad cognitiva…</a:t>
            </a:r>
          </a:p>
          <a:p>
            <a:endParaRPr lang="es-ES" dirty="0"/>
          </a:p>
          <a:p>
            <a:r>
              <a:rPr lang="es-ES" i="1" dirty="0"/>
              <a:t>* En</a:t>
            </a:r>
            <a:r>
              <a:rPr lang="es-ES" i="1" baseline="0" dirty="0"/>
              <a:t> el apartado de Recursos de la página web del Proyecto, entre los materiales para realizar el taller,  encontrarás una </a:t>
            </a:r>
            <a:r>
              <a:rPr lang="es-ES" i="1" baseline="0"/>
              <a:t>Guía  </a:t>
            </a:r>
            <a:r>
              <a:rPr lang="es-ES" i="1" baseline="0" dirty="0"/>
              <a:t>para aprender a Mapear el Taller una vez realizado en el Centro Educativo.</a:t>
            </a:r>
            <a:endParaRPr lang="es-ES" i="1"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10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Introducimos el concepto de accesibilidad universal brevemente, haciendo hincapié en que es un valor para todas las personas y que el objetivo que busca es la igualdad de oportunidades.</a:t>
            </a:r>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66074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Disgregamos la accesibilidad universal en tres tipos para que se entienda mejor y ponemos ejemplos de cada una.</a:t>
            </a:r>
          </a:p>
          <a:p>
            <a:pPr marL="0" lvl="0" indent="0" algn="l" rtl="0">
              <a:lnSpc>
                <a:spcPct val="100000"/>
              </a:lnSpc>
              <a:spcBef>
                <a:spcPts val="0"/>
              </a:spcBef>
              <a:spcAft>
                <a:spcPts val="0"/>
              </a:spcAft>
              <a:buSzPts val="1400"/>
              <a:buNone/>
            </a:pPr>
            <a:endParaRPr lang="es-ES" noProof="0" dirty="0"/>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45159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Mostramos también de forma gráfica los ejemplos:</a:t>
            </a:r>
          </a:p>
          <a:p>
            <a:pPr marL="0" lvl="0" indent="0" algn="l" rtl="0">
              <a:lnSpc>
                <a:spcPct val="100000"/>
              </a:lnSpc>
              <a:spcBef>
                <a:spcPts val="0"/>
              </a:spcBef>
              <a:spcAft>
                <a:spcPts val="0"/>
              </a:spcAft>
              <a:buSzPts val="1400"/>
              <a:buNone/>
            </a:pPr>
            <a:endParaRPr lang="es-ES" noProof="0" dirty="0"/>
          </a:p>
          <a:p>
            <a:pPr marL="171450" lvl="0" indent="-171450" algn="l" rtl="0">
              <a:lnSpc>
                <a:spcPct val="100000"/>
              </a:lnSpc>
              <a:spcBef>
                <a:spcPts val="0"/>
              </a:spcBef>
              <a:spcAft>
                <a:spcPts val="0"/>
              </a:spcAft>
              <a:buSzPts val="1400"/>
              <a:buFont typeface="Arial" panose="020B0604020202020204" pitchFamily="34" charset="0"/>
              <a:buChar char="•"/>
            </a:pPr>
            <a:r>
              <a:rPr lang="es-ES" noProof="0" dirty="0"/>
              <a:t>Accesibilidad física: Rampa, cubierto adaptado, ascensor, …</a:t>
            </a:r>
          </a:p>
          <a:p>
            <a:pPr marL="171450" lvl="0" indent="-171450" algn="l" rtl="0">
              <a:lnSpc>
                <a:spcPct val="100000"/>
              </a:lnSpc>
              <a:spcBef>
                <a:spcPts val="0"/>
              </a:spcBef>
              <a:spcAft>
                <a:spcPts val="0"/>
              </a:spcAft>
              <a:buSzPts val="1400"/>
              <a:buFont typeface="Arial" panose="020B0604020202020204" pitchFamily="34" charset="0"/>
              <a:buChar char="•"/>
            </a:pPr>
            <a:r>
              <a:rPr lang="es-ES" noProof="0" dirty="0"/>
              <a:t>Accesibilidad sensorial:  Sistema de ayuda en semáforos para personas ciegas, subtítulos en los vídeos para persona sordas, …</a:t>
            </a:r>
          </a:p>
          <a:p>
            <a:pPr marL="171450" lvl="0" indent="-171450" algn="l" rtl="0">
              <a:lnSpc>
                <a:spcPct val="100000"/>
              </a:lnSpc>
              <a:spcBef>
                <a:spcPts val="0"/>
              </a:spcBef>
              <a:spcAft>
                <a:spcPts val="0"/>
              </a:spcAft>
              <a:buSzPts val="1400"/>
              <a:buFont typeface="Arial" panose="020B0604020202020204" pitchFamily="34" charset="0"/>
              <a:buChar char="•"/>
            </a:pPr>
            <a:r>
              <a:rPr lang="es-ES" noProof="0" dirty="0"/>
              <a:t>Accesibilidad cognitiva. Cartel explicativo con imágenes para ponerse bien una mascarilla,  cartel para claro para señalar donde están los servicios, …</a:t>
            </a:r>
          </a:p>
          <a:p>
            <a:pPr marL="171450" lvl="0" indent="-171450" algn="l" rtl="0">
              <a:lnSpc>
                <a:spcPct val="100000"/>
              </a:lnSpc>
              <a:spcBef>
                <a:spcPts val="0"/>
              </a:spcBef>
              <a:spcAft>
                <a:spcPts val="0"/>
              </a:spcAft>
              <a:buSzPts val="1400"/>
              <a:buFont typeface="Arial" panose="020B0604020202020204" pitchFamily="34" charset="0"/>
              <a:buChar char="•"/>
            </a:pPr>
            <a:endParaRPr lang="es-ES" noProof="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noProof="0" dirty="0"/>
              <a:t>Realizamos</a:t>
            </a:r>
            <a:r>
              <a:rPr lang="es-ES" baseline="0" noProof="0" dirty="0"/>
              <a:t> </a:t>
            </a:r>
            <a:r>
              <a:rPr lang="es-ES" noProof="0" dirty="0"/>
              <a:t>preguntas al</a:t>
            </a:r>
            <a:r>
              <a:rPr lang="es-ES" baseline="0" noProof="0" dirty="0"/>
              <a:t> alumnado para que pueda expresar si ha vivenciado una situación donde ha encontrado dificultades de comprensión por falta de accesibilidad. (Ejemplos: ¿Alguna vez habéis tenido dificultades para ir a un lugar?, ¿Alguna vez habéis leído un texto y no habéis comprendido de que trataba, por ejemplo, una noticia o un prospecto médico?, …).</a:t>
            </a:r>
            <a:endParaRPr lang="es-ES" dirty="0"/>
          </a:p>
          <a:p>
            <a:pPr marL="171450" lvl="0" indent="-171450" algn="l" rtl="0">
              <a:lnSpc>
                <a:spcPct val="100000"/>
              </a:lnSpc>
              <a:spcBef>
                <a:spcPts val="0"/>
              </a:spcBef>
              <a:spcAft>
                <a:spcPts val="0"/>
              </a:spcAft>
              <a:buSzPts val="1400"/>
              <a:buFont typeface="Arial" panose="020B0604020202020204" pitchFamily="34" charset="0"/>
              <a:buChar char="•"/>
            </a:pPr>
            <a:endParaRPr lang="es-ES" noProof="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85599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noProof="0" dirty="0"/>
              <a:t>Entramos en materia, damos una definición general de accesibilidad cognitiva para proceder a explicarla a través de ejemplos de situaciones o medidas. </a:t>
            </a:r>
          </a:p>
          <a:p>
            <a:pPr marL="0" marR="0" lvl="0" indent="0" algn="l" rtl="0">
              <a:lnSpc>
                <a:spcPct val="100000"/>
              </a:lnSpc>
              <a:spcBef>
                <a:spcPts val="0"/>
              </a:spcBef>
              <a:spcAft>
                <a:spcPts val="0"/>
              </a:spcAft>
              <a:buClr>
                <a:srgbClr val="000000"/>
              </a:buClr>
              <a:buSzPts val="1400"/>
              <a:buFont typeface="Arial"/>
              <a:buNone/>
            </a:pPr>
            <a:endParaRPr lang="es-ES" sz="120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s-ES" sz="1200" noProof="0" dirty="0">
                <a:solidFill>
                  <a:schemeClr val="dk1"/>
                </a:solidFill>
                <a:latin typeface="Calibri"/>
                <a:ea typeface="Calibri"/>
                <a:cs typeface="Calibri"/>
                <a:sym typeface="Calibri"/>
              </a:rPr>
              <a:t>* La accesibilidad cognitiva facilita comprender la información y saber como usar un espacio o un objeto. Por ejemplo, con textos en lectura fácil.</a:t>
            </a:r>
            <a:endParaRPr dirty="0"/>
          </a:p>
          <a:p>
            <a:pPr marL="0" lvl="0" indent="0" algn="l" rtl="0">
              <a:lnSpc>
                <a:spcPct val="100000"/>
              </a:lnSpc>
              <a:spcBef>
                <a:spcPts val="0"/>
              </a:spcBef>
              <a:spcAft>
                <a:spcPts val="0"/>
              </a:spcAft>
              <a:buClr>
                <a:schemeClr val="dk1"/>
              </a:buClr>
              <a:buSzPts val="1200"/>
              <a:buFont typeface="Calibri"/>
              <a:buNone/>
            </a:pPr>
            <a:endParaRPr lang="es-ES" dirty="0"/>
          </a:p>
          <a:p>
            <a:pPr marL="0" lvl="0" indent="0" algn="l" rtl="0">
              <a:lnSpc>
                <a:spcPct val="100000"/>
              </a:lnSpc>
              <a:spcBef>
                <a:spcPts val="0"/>
              </a:spcBef>
              <a:spcAft>
                <a:spcPts val="0"/>
              </a:spcAft>
              <a:buClr>
                <a:schemeClr val="dk1"/>
              </a:buClr>
              <a:buSzPts val="1200"/>
              <a:buFont typeface="Calibri"/>
              <a:buNone/>
            </a:pPr>
            <a:r>
              <a:rPr lang="es-ES" i="1" dirty="0"/>
              <a:t>Si necesitas más información sobre el concepto de accesibilidad cognitiva recuerda que tienes</a:t>
            </a:r>
            <a:r>
              <a:rPr lang="es-ES" i="1" baseline="0" dirty="0"/>
              <a:t> a tu disposición más </a:t>
            </a:r>
            <a:r>
              <a:rPr lang="es-ES" i="1" dirty="0"/>
              <a:t>materiales</a:t>
            </a:r>
            <a:r>
              <a:rPr lang="es-ES" i="1" baseline="0" dirty="0"/>
              <a:t> disponibles en la sección de RECURSOS de la página web del Proyecto.</a:t>
            </a:r>
            <a:endParaRPr i="1" dirty="0"/>
          </a:p>
        </p:txBody>
      </p:sp>
      <p:sp>
        <p:nvSpPr>
          <p:cNvPr id="189" name="Google Shape;18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extLst>
      <p:ext uri="{BB962C8B-B14F-4D97-AF65-F5344CB8AC3E}">
        <p14:creationId xmlns:p14="http://schemas.microsoft.com/office/powerpoint/2010/main" val="61994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la importancia de poder reconocer objetos y elementos.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A veces no es tan fácil: Una llave de hotel de ahora no se parece a una llave de verdad. Es  muy posible que ya conozcan las llaves de  hotel en este caso se les puede pedir que se pongan en la piel de una persona con discapacidad o una persona muy mayor.  O que piensen en sus  padres o abuelos la  primera vez que les dieran una llave  de este tipo. </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Preguntamos al alumnado sobre sus experiencias particulares con objetos cotidianos y ponemos ejemplos que hayamos vivido nosotros y</a:t>
            </a:r>
            <a:r>
              <a:rPr lang="es-ES" baseline="0" noProof="0" dirty="0"/>
              <a:t> nosotras</a:t>
            </a:r>
            <a:r>
              <a:rPr lang="es-ES" noProof="0" dirty="0"/>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1787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como se diferencian o se asocian los objetos y elementos entre sí.</a:t>
            </a:r>
          </a:p>
          <a:p>
            <a:pPr marL="0" lvl="0" indent="0" algn="l" rtl="0">
              <a:lnSpc>
                <a:spcPct val="100000"/>
              </a:lnSpc>
              <a:spcBef>
                <a:spcPts val="0"/>
              </a:spcBef>
              <a:spcAft>
                <a:spcPts val="0"/>
              </a:spcAft>
              <a:buSzPts val="1400"/>
              <a:buNone/>
            </a:pPr>
            <a:r>
              <a:rPr lang="es-ES" noProof="0" dirty="0"/>
              <a:t>Les preguntamos sobre sus experiencias particulares en situaciones cotidianas y ponemos ejemplos que hayamos vivido nosotros, principalmente las personas que tiene dificultades de comprensión,  como las personas con discapacidad o las personas mayores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Esta foto es la entrada del Auditorio Nacional de Música, en Madrid. De diario, solo suele estar abierta la puerta de la derecha, pero vemos como no hay ninguna identificación y todas las puertas son iguales.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Algunos ejemplos de preguntas para incentivar la discusión son:</a:t>
            </a:r>
          </a:p>
          <a:p>
            <a:pPr marL="171450" lvl="0" indent="-171450" algn="l" rtl="0">
              <a:lnSpc>
                <a:spcPct val="100000"/>
              </a:lnSpc>
              <a:spcBef>
                <a:spcPts val="0"/>
              </a:spcBef>
              <a:spcAft>
                <a:spcPts val="0"/>
              </a:spcAft>
              <a:buClr>
                <a:schemeClr val="dk1"/>
              </a:buClr>
              <a:buSzPts val="1200"/>
              <a:buFont typeface="Calibri"/>
              <a:buChar char="-"/>
            </a:pPr>
            <a:r>
              <a:rPr lang="es-ES" noProof="0" dirty="0"/>
              <a:t>¿Conocéis otro edificio donde las puertas se parezcan a ventanas, a otra cosa o no se identifiquen bien?</a:t>
            </a:r>
          </a:p>
          <a:p>
            <a:pPr marL="171450" lvl="0" indent="-171450" algn="l" rtl="0">
              <a:lnSpc>
                <a:spcPct val="100000"/>
              </a:lnSpc>
              <a:spcBef>
                <a:spcPts val="0"/>
              </a:spcBef>
              <a:spcAft>
                <a:spcPts val="0"/>
              </a:spcAft>
              <a:buClr>
                <a:schemeClr val="dk1"/>
              </a:buClr>
              <a:buSzPts val="1200"/>
              <a:buFont typeface="Calibri"/>
              <a:buChar char="-"/>
            </a:pPr>
            <a:r>
              <a:rPr lang="es-ES" noProof="0" dirty="0"/>
              <a:t>¿Os ha pasado alguna vez confundir un objeto con otro?</a:t>
            </a:r>
          </a:p>
        </p:txBody>
      </p:sp>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57910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Hablamos de como nos hacen sentir los espacios y de como las emociones pueden hacernos rechazar un espacio o generar bloqueos.</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Hablamos de la importancia de los colores, las luces y los ruidos.</a:t>
            </a:r>
          </a:p>
          <a:p>
            <a:pPr marL="0" lvl="0" indent="0" algn="l" rtl="0">
              <a:lnSpc>
                <a:spcPct val="100000"/>
              </a:lnSpc>
              <a:spcBef>
                <a:spcPts val="0"/>
              </a:spcBef>
              <a:spcAft>
                <a:spcPts val="0"/>
              </a:spcAft>
              <a:buSzPts val="1400"/>
              <a:buNone/>
            </a:pPr>
            <a:r>
              <a:rPr lang="es-ES" noProof="0" dirty="0"/>
              <a:t>Les preguntamos sobre sus experiencias particulares en situaciones cotidianas y ponemos ejemplos que hayamos vivido nosotros, especialmente las personas con discapacidad intelectual.</a:t>
            </a:r>
          </a:p>
          <a:p>
            <a:pPr marL="0" lvl="0" indent="0" algn="l" rtl="0">
              <a:lnSpc>
                <a:spcPct val="100000"/>
              </a:lnSpc>
              <a:spcBef>
                <a:spcPts val="0"/>
              </a:spcBef>
              <a:spcAft>
                <a:spcPts val="0"/>
              </a:spcAft>
              <a:buSzPts val="1400"/>
              <a:buNone/>
            </a:pPr>
            <a:endParaRPr lang="es-ES" noProof="0" dirty="0"/>
          </a:p>
          <a:p>
            <a:pPr marL="0" lvl="0" indent="0" algn="l" rtl="0">
              <a:lnSpc>
                <a:spcPct val="100000"/>
              </a:lnSpc>
              <a:spcBef>
                <a:spcPts val="0"/>
              </a:spcBef>
              <a:spcAft>
                <a:spcPts val="0"/>
              </a:spcAft>
              <a:buSzPts val="1400"/>
              <a:buNone/>
            </a:pPr>
            <a:r>
              <a:rPr lang="es-ES" noProof="0" dirty="0"/>
              <a:t>Podemos hablar de ejemplos como:</a:t>
            </a:r>
          </a:p>
          <a:p>
            <a:pPr marL="171450" lvl="0" indent="-171450" algn="l" rtl="0">
              <a:lnSpc>
                <a:spcPct val="100000"/>
              </a:lnSpc>
              <a:spcBef>
                <a:spcPts val="0"/>
              </a:spcBef>
              <a:spcAft>
                <a:spcPts val="0"/>
              </a:spcAft>
              <a:buClr>
                <a:schemeClr val="dk1"/>
              </a:buClr>
              <a:buSzPts val="1200"/>
              <a:buFont typeface="Calibri"/>
              <a:buChar char="-"/>
            </a:pPr>
            <a:r>
              <a:rPr lang="es-ES" noProof="0" dirty="0"/>
              <a:t>las tiendas de ropa con música alta, que provocan una sobre estimulación.</a:t>
            </a:r>
          </a:p>
        </p:txBody>
      </p:sp>
      <p:sp>
        <p:nvSpPr>
          <p:cNvPr id="214" name="Google Shape;2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76214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claración" type="tx">
  <p:cSld name="TITLE_AND_BODY">
    <p:spTree>
      <p:nvGrpSpPr>
        <p:cNvPr id="1" name="Shape 16"/>
        <p:cNvGrpSpPr/>
        <p:nvPr/>
      </p:nvGrpSpPr>
      <p:grpSpPr>
        <a:xfrm>
          <a:off x="0" y="0"/>
          <a:ext cx="0" cy="0"/>
          <a:chOff x="0" y="0"/>
          <a:chExt cx="0" cy="0"/>
        </a:xfrm>
      </p:grpSpPr>
      <p:sp>
        <p:nvSpPr>
          <p:cNvPr id="17" name="Google Shape;17;p20"/>
          <p:cNvSpPr txBox="1">
            <a:spLocks noGrp="1"/>
          </p:cNvSpPr>
          <p:nvPr>
            <p:ph type="body" idx="1"/>
          </p:nvPr>
        </p:nvSpPr>
        <p:spPr>
          <a:xfrm>
            <a:off x="603250" y="2460422"/>
            <a:ext cx="10985500" cy="1937157"/>
          </a:xfrm>
          <a:prstGeom prst="rect">
            <a:avLst/>
          </a:prstGeom>
          <a:noFill/>
          <a:ln>
            <a:noFill/>
          </a:ln>
        </p:spPr>
        <p:txBody>
          <a:bodyPr spcFirstLastPara="1" wrap="square" lIns="91425" tIns="45700" rIns="91425" bIns="45700" anchor="ctr" anchorCtr="0">
            <a:normAutofit/>
          </a:bodyPr>
          <a:lstStyle>
            <a:lvl1pPr marL="457200" lvl="0" indent="-228600" algn="ctr">
              <a:lnSpc>
                <a:spcPct val="80000"/>
              </a:lnSpc>
              <a:spcBef>
                <a:spcPts val="1160"/>
              </a:spcBef>
              <a:spcAft>
                <a:spcPts val="0"/>
              </a:spcAft>
              <a:buSzPts val="5800"/>
              <a:buNone/>
              <a:defRPr sz="5800">
                <a:latin typeface="Helvetica Neue"/>
                <a:ea typeface="Helvetica Neue"/>
                <a:cs typeface="Helvetica Neue"/>
                <a:sym typeface="Helvetica Neue"/>
              </a:defRPr>
            </a:lvl1pPr>
            <a:lvl2pPr marL="914400" lvl="1" indent="-228600" algn="ctr">
              <a:lnSpc>
                <a:spcPct val="80000"/>
              </a:lnSpc>
              <a:spcBef>
                <a:spcPts val="1160"/>
              </a:spcBef>
              <a:spcAft>
                <a:spcPts val="0"/>
              </a:spcAft>
              <a:buSzPts val="5800"/>
              <a:buNone/>
              <a:defRPr sz="5800">
                <a:latin typeface="Helvetica Neue"/>
                <a:ea typeface="Helvetica Neue"/>
                <a:cs typeface="Helvetica Neue"/>
                <a:sym typeface="Helvetica Neue"/>
              </a:defRPr>
            </a:lvl2pPr>
            <a:lvl3pPr marL="1371600" lvl="2" indent="-228600" algn="ctr">
              <a:lnSpc>
                <a:spcPct val="80000"/>
              </a:lnSpc>
              <a:spcBef>
                <a:spcPts val="1160"/>
              </a:spcBef>
              <a:spcAft>
                <a:spcPts val="0"/>
              </a:spcAft>
              <a:buSzPts val="5800"/>
              <a:buNone/>
              <a:defRPr sz="5800">
                <a:latin typeface="Helvetica Neue"/>
                <a:ea typeface="Helvetica Neue"/>
                <a:cs typeface="Helvetica Neue"/>
                <a:sym typeface="Helvetica Neue"/>
              </a:defRPr>
            </a:lvl3pPr>
            <a:lvl4pPr marL="1828800" lvl="3" indent="-228600" algn="ctr">
              <a:lnSpc>
                <a:spcPct val="80000"/>
              </a:lnSpc>
              <a:spcBef>
                <a:spcPts val="1160"/>
              </a:spcBef>
              <a:spcAft>
                <a:spcPts val="0"/>
              </a:spcAft>
              <a:buSzPts val="5800"/>
              <a:buNone/>
              <a:defRPr sz="5800">
                <a:latin typeface="Helvetica Neue"/>
                <a:ea typeface="Helvetica Neue"/>
                <a:cs typeface="Helvetica Neue"/>
                <a:sym typeface="Helvetica Neue"/>
              </a:defRPr>
            </a:lvl4pPr>
            <a:lvl5pPr marL="2286000" lvl="4" indent="-228600" algn="ctr">
              <a:lnSpc>
                <a:spcPct val="80000"/>
              </a:lnSpc>
              <a:spcBef>
                <a:spcPts val="1160"/>
              </a:spcBef>
              <a:spcAft>
                <a:spcPts val="0"/>
              </a:spcAft>
              <a:buSzPts val="5800"/>
              <a:buNone/>
              <a:defRPr sz="5800">
                <a:latin typeface="Helvetica Neue"/>
                <a:ea typeface="Helvetica Neue"/>
                <a:cs typeface="Helvetica Neue"/>
                <a:sym typeface="Helvetica Neu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8" name="Google Shape;18;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29"/>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29"/>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0"/>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7" name="Google Shape;87;p30"/>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8" name="Google Shape;88;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4" name="Google Shape;94;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97" name="Google Shape;97;p31"/>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1" name="Google Shape;101;p32"/>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2" name="Google Shape;102;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
        <p:nvSpPr>
          <p:cNvPr id="105" name="Google Shape;105;p3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06" name="Google Shape;106;p32"/>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7" name="Google Shape;107;p32"/>
          <p:cNvCxnSpPr/>
          <p:nvPr/>
        </p:nvCxnSpPr>
        <p:spPr>
          <a:xfrm>
            <a:off x="1396169" y="4140199"/>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8"/>
        <p:cNvGrpSpPr/>
        <p:nvPr/>
      </p:nvGrpSpPr>
      <p:grpSpPr>
        <a:xfrm>
          <a:off x="0" y="0"/>
          <a:ext cx="0" cy="0"/>
          <a:chOff x="0" y="0"/>
          <a:chExt cx="0" cy="0"/>
        </a:xfrm>
      </p:grpSpPr>
      <p:sp>
        <p:nvSpPr>
          <p:cNvPr id="109" name="Google Shape;109;p33"/>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4"/>
        <p:cNvGrpSpPr/>
        <p:nvPr/>
      </p:nvGrpSpPr>
      <p:grpSpPr>
        <a:xfrm>
          <a:off x="0" y="0"/>
          <a:ext cx="0" cy="0"/>
          <a:chOff x="0" y="0"/>
          <a:chExt cx="0" cy="0"/>
        </a:xfrm>
      </p:grpSpPr>
      <p:sp>
        <p:nvSpPr>
          <p:cNvPr id="115" name="Google Shape;115;p34"/>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4"/>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7" name="Google Shape;117;p34"/>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
        <p:nvSpPr>
          <p:cNvPr id="121" name="Google Shape;121;p3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22" name="Google Shape;122;p34"/>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23" name="Google Shape;123;p34"/>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5"/>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7" name="Google Shape;127;p35"/>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131" name="Google Shape;131;p35"/>
          <p:cNvCxnSpPr/>
          <p:nvPr/>
        </p:nvCxnSpPr>
        <p:spPr>
          <a:xfrm>
            <a:off x="1396169" y="3429000"/>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6"/>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138" name="Google Shape;138;p36"/>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9"/>
        <p:cNvGrpSpPr/>
        <p:nvPr/>
      </p:nvGrpSpPr>
      <p:grpSpPr>
        <a:xfrm>
          <a:off x="0" y="0"/>
          <a:ext cx="0" cy="0"/>
          <a:chOff x="0" y="0"/>
          <a:chExt cx="0" cy="0"/>
        </a:xfrm>
      </p:grpSpPr>
      <p:sp>
        <p:nvSpPr>
          <p:cNvPr id="140" name="Google Shape;140;p37"/>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7"/>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2" name="Google Shape;142;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145" name="Google Shape;145;p37"/>
          <p:cNvCxnSpPr/>
          <p:nvPr/>
        </p:nvCxnSpPr>
        <p:spPr>
          <a:xfrm>
            <a:off x="8863890" y="990600"/>
            <a:ext cx="0" cy="487680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9"/>
        <p:cNvGrpSpPr/>
        <p:nvPr/>
      </p:nvGrpSpPr>
      <p:grpSpPr>
        <a:xfrm>
          <a:off x="0" y="0"/>
          <a:ext cx="0" cy="0"/>
          <a:chOff x="0" y="0"/>
          <a:chExt cx="0" cy="0"/>
        </a:xfrm>
      </p:grpSpPr>
      <p:sp>
        <p:nvSpPr>
          <p:cNvPr id="20" name="Google Shape;20;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23"/>
        <p:cNvGrpSpPr/>
        <p:nvPr/>
      </p:nvGrpSpPr>
      <p:grpSpPr>
        <a:xfrm>
          <a:off x="0" y="0"/>
          <a:ext cx="0" cy="0"/>
          <a:chOff x="0" y="0"/>
          <a:chExt cx="0" cy="0"/>
        </a:xfrm>
      </p:grpSpPr>
      <p:pic>
        <p:nvPicPr>
          <p:cNvPr id="24" name="Google Shape;24;p22"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5" name="Google Shape;25;p2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7" name="Google Shape;27;p2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30" name="Google Shape;30;p22"/>
          <p:cNvCxnSpPr/>
          <p:nvPr/>
        </p:nvCxnSpPr>
        <p:spPr>
          <a:xfrm>
            <a:off x="2692399" y="3522131"/>
            <a:ext cx="681566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1"/>
        <p:cNvGrpSpPr/>
        <p:nvPr/>
      </p:nvGrpSpPr>
      <p:grpSpPr>
        <a:xfrm>
          <a:off x="0" y="0"/>
          <a:ext cx="0" cy="0"/>
          <a:chOff x="0" y="0"/>
          <a:chExt cx="0" cy="0"/>
        </a:xfrm>
      </p:grpSpPr>
      <p:cxnSp>
        <p:nvCxnSpPr>
          <p:cNvPr id="32" name="Google Shape;32;p23"/>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33" name="Google Shape;33;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5" name="Google Shape;35;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1" name="Google Shape;41;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44" name="Google Shape;44;p24"/>
          <p:cNvCxnSpPr/>
          <p:nvPr/>
        </p:nvCxnSpPr>
        <p:spPr>
          <a:xfrm>
            <a:off x="2012723" y="3710585"/>
            <a:ext cx="8163380"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cxnSp>
        <p:nvCxnSpPr>
          <p:cNvPr id="46" name="Google Shape;46;p25"/>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
        <p:nvSpPr>
          <p:cNvPr id="47" name="Google Shape;47;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9" name="Google Shape;49;p2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6" name="Google Shape;56;p2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7" name="Google Shape;57;p26"/>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8" name="Google Shape;58;p26"/>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9" name="Google Shape;59;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62" name="Google Shape;62;p26"/>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68" name="Google Shape;68;p27"/>
          <p:cNvCxnSpPr/>
          <p:nvPr/>
        </p:nvCxnSpPr>
        <p:spPr>
          <a:xfrm>
            <a:off x="1396169" y="2421466"/>
            <a:ext cx="94072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2" name="Google Shape;72;p28"/>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3" name="Google Shape;73;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cxnSp>
        <p:nvCxnSpPr>
          <p:cNvPr id="76" name="Google Shape;76;p28"/>
          <p:cNvCxnSpPr/>
          <p:nvPr/>
        </p:nvCxnSpPr>
        <p:spPr>
          <a:xfrm>
            <a:off x="1396169" y="2912533"/>
            <a:ext cx="3514498" cy="0"/>
          </a:xfrm>
          <a:prstGeom prst="straightConnector1">
            <a:avLst/>
          </a:prstGeom>
          <a:noFill/>
          <a:ln w="15875" cap="flat" cmpd="sng">
            <a:solidFill>
              <a:srgbClr val="E8D08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pic>
        <p:nvPicPr>
          <p:cNvPr id="10" name="Google Shape;10;p19" descr="HD-PanelContent-GrommetsCombined.png"/>
          <p:cNvPicPr preferRelativeResize="0"/>
          <p:nvPr/>
        </p:nvPicPr>
        <p:blipFill rotWithShape="1">
          <a:blip r:embed="rId21">
            <a:alphaModFix/>
          </a:blip>
          <a:srcRect/>
          <a:stretch/>
        </p:blipFill>
        <p:spPr>
          <a:xfrm>
            <a:off x="0" y="0"/>
            <a:ext cx="12188825" cy="6856214"/>
          </a:xfrm>
          <a:prstGeom prst="rect">
            <a:avLst/>
          </a:prstGeom>
          <a:noFill/>
          <a:ln>
            <a:noFill/>
          </a:ln>
        </p:spPr>
      </p:pic>
      <p:sp>
        <p:nvSpPr>
          <p:cNvPr id="11" name="Google Shape;11;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hyperlink" Target="https://accesibles.ushahidi.io/views/map" TargetMode="External"/><Relationship Id="rId4" Type="http://schemas.openxmlformats.org/officeDocument/2006/relationships/hyperlink" Target="https://www.asprona.org/accesibilida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
          <p:cNvSpPr txBox="1">
            <a:spLocks noGrp="1"/>
          </p:cNvSpPr>
          <p:nvPr>
            <p:ph type="body" idx="1"/>
          </p:nvPr>
        </p:nvSpPr>
        <p:spPr>
          <a:xfrm>
            <a:off x="997526" y="1880881"/>
            <a:ext cx="6137564" cy="2106149"/>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SzPts val="5400"/>
              <a:buNone/>
            </a:pPr>
            <a:r>
              <a:rPr lang="en-US" sz="4400">
                <a:solidFill>
                  <a:schemeClr val="accent2"/>
                </a:solidFill>
              </a:rPr>
              <a:t>“Haz accesible tu cole”</a:t>
            </a:r>
            <a:endParaRPr sz="4800">
              <a:solidFill>
                <a:schemeClr val="accent2"/>
              </a:solidFill>
            </a:endParaRPr>
          </a:p>
          <a:p>
            <a:pPr marL="0" lvl="0" indent="0" algn="ctr" rtl="0">
              <a:lnSpc>
                <a:spcPct val="80000"/>
              </a:lnSpc>
              <a:spcBef>
                <a:spcPts val="1240"/>
              </a:spcBef>
              <a:spcAft>
                <a:spcPts val="0"/>
              </a:spcAft>
              <a:buSzPts val="3200"/>
              <a:buNone/>
            </a:pPr>
            <a:r>
              <a:rPr lang="en-US" sz="2800"/>
              <a:t>Taller sobre Accesibilidad Cognitiva</a:t>
            </a:r>
            <a:endParaRPr sz="2800"/>
          </a:p>
        </p:txBody>
      </p:sp>
      <p:pic>
        <p:nvPicPr>
          <p:cNvPr id="152" name="Google Shape;152;p1"/>
          <p:cNvPicPr preferRelativeResize="0"/>
          <p:nvPr/>
        </p:nvPicPr>
        <p:blipFill rotWithShape="1">
          <a:blip r:embed="rId3">
            <a:alphaModFix/>
          </a:blip>
          <a:srcRect/>
          <a:stretch/>
        </p:blipFill>
        <p:spPr>
          <a:xfrm>
            <a:off x="7481952" y="1562226"/>
            <a:ext cx="3698665" cy="2524865"/>
          </a:xfrm>
          <a:prstGeom prst="rect">
            <a:avLst/>
          </a:prstGeom>
          <a:noFill/>
          <a:ln w="9525" cap="flat" cmpd="sng">
            <a:solidFill>
              <a:schemeClr val="accent2"/>
            </a:solidFill>
            <a:prstDash val="solid"/>
            <a:round/>
            <a:headEnd type="none" w="sm" len="sm"/>
            <a:tailEnd type="none" w="sm" len="sm"/>
          </a:ln>
        </p:spPr>
      </p:pic>
      <p:pic>
        <p:nvPicPr>
          <p:cNvPr id="3" name="Imagen 2">
            <a:extLst>
              <a:ext uri="{FF2B5EF4-FFF2-40B4-BE49-F238E27FC236}">
                <a16:creationId xmlns:a16="http://schemas.microsoft.com/office/drawing/2014/main" id="{C1728D5E-B4CA-F1B2-FBFE-B1F485C2BE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048" y="4719702"/>
            <a:ext cx="10661904" cy="1152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p:nvPr/>
        </p:nvSpPr>
        <p:spPr>
          <a:xfrm>
            <a:off x="980662" y="444493"/>
            <a:ext cx="10071651" cy="2590256"/>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¿Cómo te sientes cuando te duermes y llegas tarde al cole y mama o papa te insisten para que te des prisa?</a:t>
            </a:r>
          </a:p>
        </p:txBody>
      </p:sp>
      <p:pic>
        <p:nvPicPr>
          <p:cNvPr id="226" name="Google Shape;226;p11"/>
          <p:cNvPicPr preferRelativeResize="0"/>
          <p:nvPr/>
        </p:nvPicPr>
        <p:blipFill rotWithShape="1">
          <a:blip r:embed="rId3">
            <a:alphaModFix/>
          </a:blip>
          <a:srcRect/>
          <a:stretch/>
        </p:blipFill>
        <p:spPr>
          <a:xfrm>
            <a:off x="3188252" y="2890370"/>
            <a:ext cx="5842000" cy="328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p:cNvSpPr txBox="1"/>
          <p:nvPr/>
        </p:nvSpPr>
        <p:spPr>
          <a:xfrm>
            <a:off x="1098797" y="736041"/>
            <a:ext cx="3729878" cy="2134783"/>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camino tomaríais para ir al museo?</a:t>
            </a:r>
          </a:p>
        </p:txBody>
      </p:sp>
      <p:pic>
        <p:nvPicPr>
          <p:cNvPr id="233" name="Google Shape;233;p12" descr="Imagen 1"/>
          <p:cNvPicPr preferRelativeResize="0"/>
          <p:nvPr/>
        </p:nvPicPr>
        <p:blipFill rotWithShape="1">
          <a:blip r:embed="rId3">
            <a:alphaModFix/>
          </a:blip>
          <a:srcRect/>
          <a:stretch/>
        </p:blipFill>
        <p:spPr>
          <a:xfrm>
            <a:off x="4828675" y="998982"/>
            <a:ext cx="6682788" cy="47667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p:nvPr/>
        </p:nvSpPr>
        <p:spPr>
          <a:xfrm>
            <a:off x="5098093" y="611156"/>
            <a:ext cx="4680618" cy="628932"/>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cartel prefieres?</a:t>
            </a:r>
          </a:p>
        </p:txBody>
      </p:sp>
      <p:pic>
        <p:nvPicPr>
          <p:cNvPr id="240" name="Google Shape;240;p13"/>
          <p:cNvPicPr preferRelativeResize="0"/>
          <p:nvPr/>
        </p:nvPicPr>
        <p:blipFill rotWithShape="1">
          <a:blip r:embed="rId3">
            <a:alphaModFix/>
          </a:blip>
          <a:srcRect/>
          <a:stretch/>
        </p:blipFill>
        <p:spPr>
          <a:xfrm>
            <a:off x="5895536" y="1578970"/>
            <a:ext cx="5039191" cy="3814388"/>
          </a:xfrm>
          <a:prstGeom prst="rect">
            <a:avLst/>
          </a:prstGeom>
          <a:noFill/>
          <a:ln>
            <a:noFill/>
          </a:ln>
        </p:spPr>
      </p:pic>
      <p:pic>
        <p:nvPicPr>
          <p:cNvPr id="3" name="Imagen 2">
            <a:extLst>
              <a:ext uri="{FF2B5EF4-FFF2-40B4-BE49-F238E27FC236}">
                <a16:creationId xmlns:a16="http://schemas.microsoft.com/office/drawing/2014/main" id="{F28814A9-506F-EB1A-A009-67F40342F0E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7273" y="1098905"/>
            <a:ext cx="3467356" cy="47745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p:nvPr/>
        </p:nvSpPr>
        <p:spPr>
          <a:xfrm>
            <a:off x="393149" y="5811205"/>
            <a:ext cx="2369576" cy="171472"/>
          </a:xfrm>
          <a:prstGeom prst="rect">
            <a:avLst/>
          </a:prstGeom>
          <a:noFill/>
          <a:ln>
            <a:noFill/>
          </a:ln>
        </p:spPr>
        <p:txBody>
          <a:bodyPr spcFirstLastPara="1" wrap="square" lIns="16325" tIns="16325" rIns="16325" bIns="163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57F39"/>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248" name="Google Shape;248;p14"/>
          <p:cNvSpPr txBox="1"/>
          <p:nvPr/>
        </p:nvSpPr>
        <p:spPr>
          <a:xfrm>
            <a:off x="3013994" y="5909341"/>
            <a:ext cx="2683369" cy="189796"/>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31803"/>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pic>
        <p:nvPicPr>
          <p:cNvPr id="249" name="Google Shape;249;p14" descr="IMG_20190625_101548 copia.jpg"/>
          <p:cNvPicPr preferRelativeResize="0"/>
          <p:nvPr/>
        </p:nvPicPr>
        <p:blipFill rotWithShape="1">
          <a:blip r:embed="rId3">
            <a:alphaModFix/>
          </a:blip>
          <a:srcRect/>
          <a:stretch/>
        </p:blipFill>
        <p:spPr>
          <a:xfrm>
            <a:off x="670044" y="1932620"/>
            <a:ext cx="5938532" cy="4031486"/>
          </a:xfrm>
          <a:prstGeom prst="rect">
            <a:avLst/>
          </a:prstGeom>
          <a:noFill/>
          <a:ln>
            <a:noFill/>
          </a:ln>
        </p:spPr>
      </p:pic>
      <p:pic>
        <p:nvPicPr>
          <p:cNvPr id="250" name="Google Shape;250;p14" descr="Imagen 3"/>
          <p:cNvPicPr preferRelativeResize="0"/>
          <p:nvPr/>
        </p:nvPicPr>
        <p:blipFill rotWithShape="1">
          <a:blip r:embed="rId4">
            <a:alphaModFix/>
          </a:blip>
          <a:srcRect/>
          <a:stretch/>
        </p:blipFill>
        <p:spPr>
          <a:xfrm>
            <a:off x="6811617" y="818147"/>
            <a:ext cx="4772939" cy="3579704"/>
          </a:xfrm>
          <a:prstGeom prst="rect">
            <a:avLst/>
          </a:prstGeom>
          <a:noFill/>
          <a:ln w="25400" cap="flat" cmpd="sng">
            <a:solidFill>
              <a:srgbClr val="000000"/>
            </a:solidFill>
            <a:prstDash val="solid"/>
            <a:miter lim="400000"/>
            <a:headEnd type="none" w="sm" len="sm"/>
            <a:tailEnd type="none" w="sm" len="sm"/>
          </a:ln>
        </p:spPr>
      </p:pic>
      <p:sp>
        <p:nvSpPr>
          <p:cNvPr id="251" name="Google Shape;251;p14"/>
          <p:cNvSpPr txBox="1"/>
          <p:nvPr/>
        </p:nvSpPr>
        <p:spPr>
          <a:xfrm>
            <a:off x="650596" y="256133"/>
            <a:ext cx="5977428" cy="2033142"/>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rgbClr val="006934"/>
                </a:solidFill>
                <a:latin typeface="Helvetica Neue"/>
                <a:ea typeface="Helvetica Neue"/>
                <a:cs typeface="Helvetica Neue"/>
                <a:sym typeface="Helvetica Neue"/>
              </a:rPr>
              <a:t>¿Dónde está el cartel explicativo?</a:t>
            </a:r>
            <a:br>
              <a:rPr lang="es-ES" sz="2800" b="0" i="0" u="none" strike="noStrike" cap="none" dirty="0">
                <a:solidFill>
                  <a:srgbClr val="006934"/>
                </a:solidFill>
                <a:latin typeface="Helvetica Neue"/>
                <a:ea typeface="Helvetica Neue"/>
                <a:cs typeface="Helvetica Neue"/>
                <a:sym typeface="Helvetica Neue"/>
              </a:rPr>
            </a:br>
            <a:r>
              <a:rPr lang="es-ES" sz="2800" b="0" i="0" u="none" strike="noStrike" cap="none" dirty="0">
                <a:solidFill>
                  <a:srgbClr val="006934"/>
                </a:solidFill>
                <a:latin typeface="Helvetica Neue"/>
                <a:ea typeface="Helvetica Neue"/>
                <a:cs typeface="Helvetica Neue"/>
                <a:sym typeface="Helvetica Neue"/>
              </a:rPr>
              <a:t>¿Cuánto tardamos en encontrarlo?</a:t>
            </a:r>
          </a:p>
        </p:txBody>
      </p:sp>
      <p:sp>
        <p:nvSpPr>
          <p:cNvPr id="252" name="Google Shape;252;p14"/>
          <p:cNvSpPr txBox="1"/>
          <p:nvPr/>
        </p:nvSpPr>
        <p:spPr>
          <a:xfrm>
            <a:off x="7129670" y="4168418"/>
            <a:ext cx="4638480" cy="2105897"/>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rgbClr val="006934"/>
                </a:solidFill>
                <a:latin typeface="Helvetica Neue"/>
                <a:ea typeface="Helvetica Neue"/>
                <a:cs typeface="Helvetica Neue"/>
                <a:sym typeface="Helvetica Neue"/>
              </a:rPr>
              <a:t>¿Dónde buscarías los horarios y la información principal?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p:nvPr/>
        </p:nvSpPr>
        <p:spPr>
          <a:xfrm>
            <a:off x="393149" y="5811205"/>
            <a:ext cx="2369576" cy="171472"/>
          </a:xfrm>
          <a:prstGeom prst="rect">
            <a:avLst/>
          </a:prstGeom>
          <a:noFill/>
          <a:ln>
            <a:noFill/>
          </a:ln>
        </p:spPr>
        <p:txBody>
          <a:bodyPr spcFirstLastPara="1" wrap="square" lIns="16325" tIns="16325" rIns="16325" bIns="163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57F39"/>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259" name="Google Shape;259;p15"/>
          <p:cNvSpPr txBox="1"/>
          <p:nvPr/>
        </p:nvSpPr>
        <p:spPr>
          <a:xfrm>
            <a:off x="3013994" y="5909341"/>
            <a:ext cx="2683369" cy="189796"/>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31803"/>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260" name="Google Shape;260;p15"/>
          <p:cNvSpPr txBox="1"/>
          <p:nvPr/>
        </p:nvSpPr>
        <p:spPr>
          <a:xfrm>
            <a:off x="835843" y="551491"/>
            <a:ext cx="4716379" cy="1457621"/>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tipo de espacio es este?</a:t>
            </a:r>
          </a:p>
        </p:txBody>
      </p:sp>
      <p:sp>
        <p:nvSpPr>
          <p:cNvPr id="261" name="Google Shape;261;p15"/>
          <p:cNvSpPr txBox="1"/>
          <p:nvPr/>
        </p:nvSpPr>
        <p:spPr>
          <a:xfrm>
            <a:off x="7800878" y="704458"/>
            <a:ext cx="2928731" cy="1046922"/>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¿Y este?</a:t>
            </a:r>
          </a:p>
        </p:txBody>
      </p:sp>
      <p:pic>
        <p:nvPicPr>
          <p:cNvPr id="262" name="Google Shape;262;p15" descr="Imagen 1"/>
          <p:cNvPicPr preferRelativeResize="0"/>
          <p:nvPr/>
        </p:nvPicPr>
        <p:blipFill rotWithShape="1">
          <a:blip r:embed="rId3">
            <a:alphaModFix/>
          </a:blip>
          <a:srcRect/>
          <a:stretch/>
        </p:blipFill>
        <p:spPr>
          <a:xfrm>
            <a:off x="561474" y="2079085"/>
            <a:ext cx="5265118" cy="3903592"/>
          </a:xfrm>
          <a:prstGeom prst="rect">
            <a:avLst/>
          </a:prstGeom>
          <a:noFill/>
          <a:ln>
            <a:noFill/>
          </a:ln>
        </p:spPr>
      </p:pic>
      <p:pic>
        <p:nvPicPr>
          <p:cNvPr id="263" name="Google Shape;263;p15" descr="Imagen 1"/>
          <p:cNvPicPr preferRelativeResize="0"/>
          <p:nvPr/>
        </p:nvPicPr>
        <p:blipFill rotWithShape="1">
          <a:blip r:embed="rId4">
            <a:alphaModFix/>
          </a:blip>
          <a:srcRect/>
          <a:stretch/>
        </p:blipFill>
        <p:spPr>
          <a:xfrm rot="10800000">
            <a:off x="6077860" y="2079085"/>
            <a:ext cx="5508397" cy="39251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p:nvPr/>
        </p:nvSpPr>
        <p:spPr>
          <a:xfrm>
            <a:off x="393149" y="5811205"/>
            <a:ext cx="2369576" cy="171472"/>
          </a:xfrm>
          <a:prstGeom prst="rect">
            <a:avLst/>
          </a:prstGeom>
          <a:noFill/>
          <a:ln>
            <a:noFill/>
          </a:ln>
        </p:spPr>
        <p:txBody>
          <a:bodyPr spcFirstLastPara="1" wrap="square" lIns="16325" tIns="16325" rIns="16325" bIns="163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57F39"/>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270" name="Google Shape;270;p16"/>
          <p:cNvSpPr txBox="1"/>
          <p:nvPr/>
        </p:nvSpPr>
        <p:spPr>
          <a:xfrm>
            <a:off x="3013994" y="5909341"/>
            <a:ext cx="2683369" cy="189796"/>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rgbClr val="431803"/>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271" name="Google Shape;271;p16"/>
          <p:cNvSpPr txBox="1"/>
          <p:nvPr/>
        </p:nvSpPr>
        <p:spPr>
          <a:xfrm>
            <a:off x="990426" y="798237"/>
            <a:ext cx="6771861" cy="858713"/>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dirty="0">
                <a:solidFill>
                  <a:srgbClr val="006934"/>
                </a:solidFill>
                <a:latin typeface="Helvetica Neue"/>
                <a:ea typeface="Helvetica Neue"/>
                <a:cs typeface="Helvetica Neue"/>
                <a:sym typeface="Helvetica Neue"/>
              </a:rPr>
              <a:t>Sin leer... ¿Qué cartel prefieres?</a:t>
            </a:r>
          </a:p>
        </p:txBody>
      </p:sp>
      <p:pic>
        <p:nvPicPr>
          <p:cNvPr id="272" name="Google Shape;272;p16"/>
          <p:cNvPicPr preferRelativeResize="0"/>
          <p:nvPr/>
        </p:nvPicPr>
        <p:blipFill rotWithShape="1">
          <a:blip r:embed="rId3">
            <a:alphaModFix/>
          </a:blip>
          <a:srcRect/>
          <a:stretch/>
        </p:blipFill>
        <p:spPr>
          <a:xfrm>
            <a:off x="7266409" y="818147"/>
            <a:ext cx="3726618" cy="5340695"/>
          </a:xfrm>
          <a:prstGeom prst="rect">
            <a:avLst/>
          </a:prstGeom>
          <a:noFill/>
          <a:ln w="9525" cap="flat" cmpd="sng">
            <a:solidFill>
              <a:schemeClr val="dk1"/>
            </a:solidFill>
            <a:prstDash val="solid"/>
            <a:round/>
            <a:headEnd type="none" w="sm" len="sm"/>
            <a:tailEnd type="none" w="sm" len="sm"/>
          </a:ln>
        </p:spPr>
      </p:pic>
      <p:pic>
        <p:nvPicPr>
          <p:cNvPr id="273" name="Google Shape;273;p16"/>
          <p:cNvPicPr preferRelativeResize="0"/>
          <p:nvPr/>
        </p:nvPicPr>
        <p:blipFill rotWithShape="1">
          <a:blip r:embed="rId4">
            <a:alphaModFix/>
          </a:blip>
          <a:srcRect/>
          <a:stretch/>
        </p:blipFill>
        <p:spPr>
          <a:xfrm>
            <a:off x="990426" y="1716655"/>
            <a:ext cx="5695398" cy="444218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9" descr="C.E.I.P Guillenpolis: Horario"/>
          <p:cNvPicPr preferRelativeResize="0"/>
          <p:nvPr/>
        </p:nvPicPr>
        <p:blipFill rotWithShape="1">
          <a:blip r:embed="rId3">
            <a:alphaModFix/>
          </a:blip>
          <a:srcRect b="6824"/>
          <a:stretch/>
        </p:blipFill>
        <p:spPr>
          <a:xfrm>
            <a:off x="737505" y="2806700"/>
            <a:ext cx="5291295" cy="2740424"/>
          </a:xfrm>
          <a:prstGeom prst="rect">
            <a:avLst/>
          </a:prstGeom>
          <a:noFill/>
          <a:ln>
            <a:noFill/>
          </a:ln>
        </p:spPr>
      </p:pic>
      <p:sp>
        <p:nvSpPr>
          <p:cNvPr id="281" name="Google Shape;281;p39"/>
          <p:cNvSpPr txBox="1"/>
          <p:nvPr/>
        </p:nvSpPr>
        <p:spPr>
          <a:xfrm>
            <a:off x="836262" y="720382"/>
            <a:ext cx="5467326" cy="1856620"/>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horario podemos entender todas y todos?</a:t>
            </a:r>
          </a:p>
        </p:txBody>
      </p:sp>
      <p:pic>
        <p:nvPicPr>
          <p:cNvPr id="3" name="Imagen 2">
            <a:extLst>
              <a:ext uri="{FF2B5EF4-FFF2-40B4-BE49-F238E27FC236}">
                <a16:creationId xmlns:a16="http://schemas.microsoft.com/office/drawing/2014/main" id="{5664ED5B-14EC-C377-2055-FB6761862AA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1933" y="1517293"/>
            <a:ext cx="5092562" cy="38234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0" descr="MUSIMER: Contaminación acústica"/>
          <p:cNvPicPr preferRelativeResize="0"/>
          <p:nvPr/>
        </p:nvPicPr>
        <p:blipFill rotWithShape="1">
          <a:blip r:embed="rId3">
            <a:alphaModFix/>
          </a:blip>
          <a:srcRect/>
          <a:stretch/>
        </p:blipFill>
        <p:spPr>
          <a:xfrm>
            <a:off x="1215915" y="2479204"/>
            <a:ext cx="5146718" cy="2918778"/>
          </a:xfrm>
          <a:prstGeom prst="rect">
            <a:avLst/>
          </a:prstGeom>
          <a:noFill/>
          <a:ln>
            <a:noFill/>
          </a:ln>
        </p:spPr>
      </p:pic>
      <p:pic>
        <p:nvPicPr>
          <p:cNvPr id="288" name="Google Shape;288;p40"/>
          <p:cNvPicPr preferRelativeResize="0"/>
          <p:nvPr/>
        </p:nvPicPr>
        <p:blipFill rotWithShape="1">
          <a:blip r:embed="rId4">
            <a:alphaModFix/>
          </a:blip>
          <a:srcRect/>
          <a:stretch/>
        </p:blipFill>
        <p:spPr>
          <a:xfrm>
            <a:off x="6804862" y="2479204"/>
            <a:ext cx="3930628" cy="2944178"/>
          </a:xfrm>
          <a:prstGeom prst="rect">
            <a:avLst/>
          </a:prstGeom>
          <a:noFill/>
          <a:ln>
            <a:noFill/>
          </a:ln>
        </p:spPr>
      </p:pic>
      <p:sp>
        <p:nvSpPr>
          <p:cNvPr id="289" name="Google Shape;289;p40"/>
          <p:cNvSpPr txBox="1"/>
          <p:nvPr/>
        </p:nvSpPr>
        <p:spPr>
          <a:xfrm>
            <a:off x="1215915" y="535166"/>
            <a:ext cx="9037645" cy="1856620"/>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¿En qué clase nos sentiríamos mejor?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txBox="1"/>
          <p:nvPr/>
        </p:nvSpPr>
        <p:spPr>
          <a:xfrm>
            <a:off x="7411453" y="1259408"/>
            <a:ext cx="4090736" cy="4019049"/>
          </a:xfrm>
          <a:prstGeom prst="rect">
            <a:avLst/>
          </a:prstGeom>
          <a:solidFill>
            <a:srgbClr val="FFFFFF"/>
          </a:solidFill>
          <a:ln>
            <a:noFill/>
          </a:ln>
        </p:spPr>
        <p:txBody>
          <a:bodyPr spcFirstLastPara="1" wrap="square" lIns="190500" tIns="190500" rIns="190500" bIns="1905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4F595A"/>
                </a:solidFill>
                <a:latin typeface="Helvetica Neue"/>
                <a:ea typeface="Helvetica Neue"/>
                <a:cs typeface="Helvetica Neue"/>
                <a:sym typeface="Helvetica Neue"/>
              </a:rPr>
              <a:t>¡y también a todo el mundo!...</a:t>
            </a:r>
          </a:p>
          <a:p>
            <a:pPr marL="0" marR="0" lvl="0" indent="0" algn="l" rtl="0">
              <a:lnSpc>
                <a:spcPct val="100000"/>
              </a:lnSpc>
              <a:spcBef>
                <a:spcPts val="650"/>
              </a:spcBef>
              <a:spcAft>
                <a:spcPts val="0"/>
              </a:spcAft>
              <a:buClr>
                <a:srgbClr val="000000"/>
              </a:buClr>
              <a:buSzPts val="1500"/>
              <a:buFont typeface="Arial"/>
              <a:buNone/>
            </a:pPr>
            <a:endParaRPr lang="es-ES" sz="1500" b="0" i="0" u="none" strike="noStrike" cap="none" dirty="0">
              <a:solidFill>
                <a:srgbClr val="000000"/>
              </a:solidFill>
              <a:latin typeface="Helvetica Neue"/>
              <a:ea typeface="Helvetica Neue"/>
              <a:cs typeface="Helvetica Neue"/>
              <a:sym typeface="Helvetica Neue"/>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Cuando tienes prisa,</a:t>
            </a: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estas estresada o cansado,</a:t>
            </a: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eres turista en un país extranjero,</a:t>
            </a: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o te enfrentas a un lugar desconocido.</a:t>
            </a:r>
          </a:p>
        </p:txBody>
      </p:sp>
      <p:sp>
        <p:nvSpPr>
          <p:cNvPr id="296" name="Google Shape;296;p17"/>
          <p:cNvSpPr txBox="1"/>
          <p:nvPr/>
        </p:nvSpPr>
        <p:spPr>
          <a:xfrm>
            <a:off x="906700" y="1221335"/>
            <a:ext cx="4085883" cy="5132174"/>
          </a:xfrm>
          <a:prstGeom prst="rect">
            <a:avLst/>
          </a:prstGeom>
          <a:solidFill>
            <a:srgbClr val="FFFFFF"/>
          </a:solidFill>
          <a:ln>
            <a:noFill/>
          </a:ln>
        </p:spPr>
        <p:txBody>
          <a:bodyPr spcFirstLastPara="1" wrap="square" lIns="190500" tIns="190500" rIns="190500" bIns="1905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4F595A"/>
                </a:solidFill>
                <a:latin typeface="Helvetica Neue"/>
                <a:ea typeface="Helvetica Neue"/>
                <a:cs typeface="Helvetica Neue"/>
                <a:sym typeface="Helvetica Neue"/>
              </a:rPr>
              <a:t>A personas...</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discapacidad intelectual</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trastornos autistas</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enfermedad mental</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trastorno por déficit de atención</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trastornos del lenguaje</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con deterioro cognitivo</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inmigrantes que desconocen el idioma</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analfabetas funcionales</a:t>
            </a:r>
            <a:endParaRPr lang="es-ES" sz="1400" b="0" i="0" u="none" strike="noStrike" cap="none" dirty="0">
              <a:solidFill>
                <a:srgbClr val="000000"/>
              </a:solidFill>
              <a:sym typeface="Arial"/>
            </a:endParaRPr>
          </a:p>
          <a:p>
            <a:pPr marL="342900" marR="0" lvl="0" indent="-342900" algn="l" rtl="0">
              <a:lnSpc>
                <a:spcPct val="100000"/>
              </a:lnSpc>
              <a:spcBef>
                <a:spcPts val="650"/>
              </a:spcBef>
              <a:spcAft>
                <a:spcPts val="0"/>
              </a:spcAft>
              <a:buClr>
                <a:srgbClr val="006934"/>
              </a:buClr>
              <a:buSzPts val="2000"/>
              <a:buFont typeface="Courier New"/>
              <a:buChar char="o"/>
            </a:pPr>
            <a:r>
              <a:rPr lang="es-ES" sz="2000" b="0" i="0" u="none" strike="noStrike" cap="none" dirty="0">
                <a:solidFill>
                  <a:srgbClr val="000000"/>
                </a:solidFill>
                <a:latin typeface="Helvetica Neue"/>
                <a:ea typeface="Helvetica Neue"/>
                <a:cs typeface="Helvetica Neue"/>
                <a:sym typeface="Helvetica Neue"/>
              </a:rPr>
              <a:t>sordas desde pequeñas</a:t>
            </a:r>
          </a:p>
        </p:txBody>
      </p:sp>
      <p:sp>
        <p:nvSpPr>
          <p:cNvPr id="297" name="Google Shape;297;p17"/>
          <p:cNvSpPr txBox="1"/>
          <p:nvPr/>
        </p:nvSpPr>
        <p:spPr>
          <a:xfrm>
            <a:off x="0" y="216440"/>
            <a:ext cx="12099235" cy="1255093"/>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s-ES" sz="4000" b="0" i="0" u="none" strike="noStrike" cap="none" dirty="0">
                <a:solidFill>
                  <a:srgbClr val="006934"/>
                </a:solidFill>
                <a:latin typeface="Helvetica Neue"/>
                <a:ea typeface="Helvetica Neue"/>
                <a:cs typeface="Helvetica Neue"/>
                <a:sym typeface="Helvetica Neue"/>
              </a:rPr>
              <a:t>¿A quién beneficia la accesibilidad cognitiva?</a:t>
            </a:r>
          </a:p>
        </p:txBody>
      </p:sp>
      <p:pic>
        <p:nvPicPr>
          <p:cNvPr id="298" name="Google Shape;298;p17" descr="cartoon-1769064_1280.png"/>
          <p:cNvPicPr preferRelativeResize="0"/>
          <p:nvPr/>
        </p:nvPicPr>
        <p:blipFill rotWithShape="1">
          <a:blip r:embed="rId3">
            <a:alphaModFix/>
          </a:blip>
          <a:srcRect/>
          <a:stretch/>
        </p:blipFill>
        <p:spPr>
          <a:xfrm>
            <a:off x="4363453" y="3530529"/>
            <a:ext cx="3857826" cy="27908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6934"/>
                </a:solidFill>
                <a:latin typeface="Helvetica Neue" panose="020B0604020202020204" charset="0"/>
              </a:rPr>
              <a:t>DINÁMICA DEL PUZZLE</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65610" y="982132"/>
            <a:ext cx="1130988" cy="1274931"/>
          </a:xfrm>
          <a:prstGeom prst="rect">
            <a:avLst/>
          </a:prstGeom>
        </p:spPr>
      </p:pic>
      <p:pic>
        <p:nvPicPr>
          <p:cNvPr id="5" name="Imagen 4">
            <a:extLst>
              <a:ext uri="{FF2B5EF4-FFF2-40B4-BE49-F238E27FC236}">
                <a16:creationId xmlns:a16="http://schemas.microsoft.com/office/drawing/2014/main" id="{0FB2BE9E-8411-69EB-B353-5A7E0DD16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137" y="2622459"/>
            <a:ext cx="4657725" cy="3276600"/>
          </a:xfrm>
          <a:prstGeom prst="rect">
            <a:avLst/>
          </a:prstGeom>
        </p:spPr>
      </p:pic>
    </p:spTree>
    <p:extLst>
      <p:ext uri="{BB962C8B-B14F-4D97-AF65-F5344CB8AC3E}">
        <p14:creationId xmlns:p14="http://schemas.microsoft.com/office/powerpoint/2010/main" val="314816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108257"/>
            <a:ext cx="9601196" cy="1303867"/>
          </a:xfrm>
        </p:spPr>
        <p:txBody>
          <a:bodyPr>
            <a:noAutofit/>
          </a:bodyPr>
          <a:lstStyle/>
          <a:p>
            <a:r>
              <a:rPr lang="es-ES" sz="4800" dirty="0">
                <a:solidFill>
                  <a:srgbClr val="006934"/>
                </a:solidFill>
                <a:latin typeface="Helvetica Neue" panose="020B0604020202020204" charset="0"/>
              </a:rPr>
              <a:t>¿Qué necesito para sentirme bien en clase?</a:t>
            </a: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4628" y="2680127"/>
            <a:ext cx="5802743" cy="3289004"/>
          </a:xfrm>
          <a:prstGeom prst="rect">
            <a:avLst/>
          </a:prstGeom>
        </p:spPr>
      </p:pic>
    </p:spTree>
    <p:extLst>
      <p:ext uri="{BB962C8B-B14F-4D97-AF65-F5344CB8AC3E}">
        <p14:creationId xmlns:p14="http://schemas.microsoft.com/office/powerpoint/2010/main" val="17620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6934"/>
                </a:solidFill>
                <a:latin typeface="Helvetica Neue" panose="020B0604020202020204" charset="0"/>
              </a:rPr>
              <a:t>YINCANA</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83545" y="912684"/>
            <a:ext cx="1713053" cy="1296366"/>
          </a:xfrm>
          <a:prstGeom prst="rect">
            <a:avLst/>
          </a:prstGeom>
        </p:spPr>
      </p:pic>
      <p:pic>
        <p:nvPicPr>
          <p:cNvPr id="6" name="Imagen 5">
            <a:extLst>
              <a:ext uri="{FF2B5EF4-FFF2-40B4-BE49-F238E27FC236}">
                <a16:creationId xmlns:a16="http://schemas.microsoft.com/office/drawing/2014/main" id="{3C66C42E-278E-9208-FDA8-F37311656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437" y="2588107"/>
            <a:ext cx="3667125" cy="3457575"/>
          </a:xfrm>
          <a:prstGeom prst="rect">
            <a:avLst/>
          </a:prstGeom>
        </p:spPr>
      </p:pic>
    </p:spTree>
    <p:extLst>
      <p:ext uri="{BB962C8B-B14F-4D97-AF65-F5344CB8AC3E}">
        <p14:creationId xmlns:p14="http://schemas.microsoft.com/office/powerpoint/2010/main" val="215924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rgbClr val="006934"/>
                </a:solidFill>
                <a:latin typeface="Helvetica Neue" panose="020B0604020202020204" charset="0"/>
              </a:rPr>
              <a:t>¿LECTURA NORMAL O LECTURA FÁCIL?</a:t>
            </a:r>
          </a:p>
        </p:txBody>
      </p:sp>
      <p:pic>
        <p:nvPicPr>
          <p:cNvPr id="2050" name="Picture 2" descr="https://lh6.googleusercontent.com/TX9MStBJ-Yyd_qAIwrdKcS7iNvCpB2tP4CzaRZ3DySU5xPjCulqd16EQkc8sl9nMPwwtclmSljU8U7z_EDlqW3F6QDrNW2BtUuYhOM97vBQh_O3AGQ-IylgwLg_OLCYmhxfS53eYC03Q0lvl_Wif2bCgrFzC_yzw-yQcnpOKhXZtN-D1LtcWMVUf6GC98qvg559MzMT5U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224" y="2834804"/>
            <a:ext cx="2961551" cy="29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9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6934"/>
                </a:solidFill>
                <a:latin typeface="Helvetica Neue" panose="020B0604020202020204" charset="0"/>
              </a:rPr>
              <a:t>EVALÚA TU COLE</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830237" y="1107416"/>
            <a:ext cx="1066361" cy="1053297"/>
          </a:xfrm>
          <a:prstGeom prst="rect">
            <a:avLst/>
          </a:prstGeom>
        </p:spPr>
      </p:pic>
      <p:pic>
        <p:nvPicPr>
          <p:cNvPr id="5" name="Imagen 4">
            <a:extLst>
              <a:ext uri="{FF2B5EF4-FFF2-40B4-BE49-F238E27FC236}">
                <a16:creationId xmlns:a16="http://schemas.microsoft.com/office/drawing/2014/main" id="{BD819937-C454-8257-289E-67850EAC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362" y="2669691"/>
            <a:ext cx="4105275" cy="3400425"/>
          </a:xfrm>
          <a:prstGeom prst="rect">
            <a:avLst/>
          </a:prstGeom>
        </p:spPr>
      </p:pic>
    </p:spTree>
    <p:extLst>
      <p:ext uri="{BB962C8B-B14F-4D97-AF65-F5344CB8AC3E}">
        <p14:creationId xmlns:p14="http://schemas.microsoft.com/office/powerpoint/2010/main" val="87790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p:nvPr/>
        </p:nvSpPr>
        <p:spPr>
          <a:xfrm>
            <a:off x="1459831" y="1395663"/>
            <a:ext cx="686602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podemos hacer para que nuestro cole sea accesible cognitivamente?</a:t>
            </a:r>
          </a:p>
        </p:txBody>
      </p:sp>
      <p:pic>
        <p:nvPicPr>
          <p:cNvPr id="305" name="Google Shape;305;p18"/>
          <p:cNvPicPr preferRelativeResize="0"/>
          <p:nvPr/>
        </p:nvPicPr>
        <p:blipFill rotWithShape="1">
          <a:blip r:embed="rId3">
            <a:alphaModFix/>
          </a:blip>
          <a:srcRect/>
          <a:stretch/>
        </p:blipFill>
        <p:spPr>
          <a:xfrm>
            <a:off x="2085472" y="3392100"/>
            <a:ext cx="2125819" cy="2132146"/>
          </a:xfrm>
          <a:prstGeom prst="rect">
            <a:avLst/>
          </a:prstGeom>
          <a:noFill/>
          <a:ln>
            <a:noFill/>
          </a:ln>
        </p:spPr>
      </p:pic>
      <p:pic>
        <p:nvPicPr>
          <p:cNvPr id="306" name="Google Shape;306;p18"/>
          <p:cNvPicPr preferRelativeResize="0"/>
          <p:nvPr/>
        </p:nvPicPr>
        <p:blipFill rotWithShape="1">
          <a:blip r:embed="rId4">
            <a:alphaModFix/>
          </a:blip>
          <a:srcRect/>
          <a:stretch/>
        </p:blipFill>
        <p:spPr>
          <a:xfrm>
            <a:off x="5049951" y="1734285"/>
            <a:ext cx="7639355" cy="54623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rgbClr val="006934"/>
                </a:solidFill>
                <a:latin typeface="Helvetica Neue" panose="020B0604020202020204" charset="0"/>
              </a:rPr>
              <a:t>¡Pon tu acción en el mapa!</a:t>
            </a:r>
          </a:p>
        </p:txBody>
      </p:sp>
      <p:sp>
        <p:nvSpPr>
          <p:cNvPr id="5" name="Marcador de texto 4"/>
          <p:cNvSpPr>
            <a:spLocks noGrp="1"/>
          </p:cNvSpPr>
          <p:nvPr>
            <p:ph type="body" idx="1"/>
          </p:nvPr>
        </p:nvSpPr>
        <p:spPr>
          <a:xfrm>
            <a:off x="1295402" y="2593554"/>
            <a:ext cx="5174846" cy="2294174"/>
          </a:xfrm>
        </p:spPr>
        <p:txBody>
          <a:bodyPr>
            <a:normAutofit/>
          </a:bodyPr>
          <a:lstStyle/>
          <a:p>
            <a:pPr marL="97155" indent="0">
              <a:buNone/>
            </a:pPr>
            <a:r>
              <a:rPr lang="es-ES" sz="2000" dirty="0">
                <a:latin typeface="Helvetica Neue" panose="020B0604020202020204" charset="0"/>
              </a:rPr>
              <a:t>Recordar compartir vuestra experiencia del Taller Haz Accesible Tu Cole en el Mapa de la Accesibilidad Cognitiva.</a:t>
            </a:r>
          </a:p>
        </p:txBody>
      </p:sp>
      <p:pic>
        <p:nvPicPr>
          <p:cNvPr id="1030" name="Picture 6" descr="https://lh6.googleusercontent.com/89hmA1v9avWVZpBsWFCD1-rnQsyj-rxpR4qNmyijgD4sOVC3R4-Myd0RJrz-zi-mAYeTK3QSepGHbe5XzvO4z8CVOFhhORPZHpVfMMHnumV5REXrVRZCPFJFzA2m8WzoaOL3qcSmi-0zFRVtCsggyeHl-j5-2gviwJXp-rIReFQ-oPi-_vgeWLTaXIYiSfRMT1b-JKBFng=s2048"/>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201417" y="2556932"/>
            <a:ext cx="3695179" cy="236741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201418" y="5009749"/>
            <a:ext cx="3695179" cy="1384995"/>
          </a:xfrm>
          <a:prstGeom prst="rect">
            <a:avLst/>
          </a:prstGeom>
        </p:spPr>
        <p:txBody>
          <a:bodyPr wrap="square">
            <a:spAutoFit/>
          </a:bodyPr>
          <a:lstStyle/>
          <a:p>
            <a:r>
              <a:rPr lang="es-ES" b="1" u="sng" dirty="0">
                <a:solidFill>
                  <a:schemeClr val="tx1"/>
                </a:solidFill>
                <a:latin typeface="Arial" panose="020B0604020202020204" pitchFamily="34" charset="0"/>
                <a:hlinkClick r:id="rId4"/>
              </a:rPr>
              <a:t>https://www.asprona.org/accesibilidad/</a:t>
            </a:r>
            <a:endParaRPr lang="es-ES" b="1" u="sng" dirty="0">
              <a:solidFill>
                <a:schemeClr val="tx1"/>
              </a:solidFill>
              <a:latin typeface="Arial" panose="020B0604020202020204" pitchFamily="34" charset="0"/>
            </a:endParaRPr>
          </a:p>
          <a:p>
            <a:endParaRPr lang="es-ES" b="1" u="sng" dirty="0">
              <a:solidFill>
                <a:schemeClr val="tx1"/>
              </a:solidFill>
              <a:latin typeface="Arial" panose="020B0604020202020204" pitchFamily="34" charset="0"/>
            </a:endParaRPr>
          </a:p>
          <a:p>
            <a:r>
              <a:rPr lang="es-ES" b="1" u="sng" dirty="0">
                <a:solidFill>
                  <a:schemeClr val="tx1"/>
                </a:solidFill>
                <a:hlinkClick r:id="rId5"/>
              </a:rPr>
              <a:t>https://accesibles.ushahidi.io/views/map</a:t>
            </a:r>
            <a:endParaRPr lang="es-ES" b="1" dirty="0">
              <a:solidFill>
                <a:schemeClr val="tx1"/>
              </a:solidFill>
            </a:endParaRPr>
          </a:p>
          <a:p>
            <a:endParaRPr lang="es-ES" dirty="0"/>
          </a:p>
          <a:p>
            <a:br>
              <a:rPr lang="es-ES" dirty="0"/>
            </a:br>
            <a:endParaRPr lang="es-ES" dirty="0"/>
          </a:p>
        </p:txBody>
      </p:sp>
      <p:pic>
        <p:nvPicPr>
          <p:cNvPr id="12" name="Imagen 11"/>
          <p:cNvPicPr>
            <a:picLocks noChangeAspect="1"/>
          </p:cNvPicPr>
          <p:nvPr/>
        </p:nvPicPr>
        <p:blipFill>
          <a:blip r:embed="rId6"/>
          <a:stretch>
            <a:fillRect/>
          </a:stretch>
        </p:blipFill>
        <p:spPr>
          <a:xfrm>
            <a:off x="2700160" y="3859752"/>
            <a:ext cx="2365330" cy="2129197"/>
          </a:xfrm>
          <a:prstGeom prst="rect">
            <a:avLst/>
          </a:prstGeom>
        </p:spPr>
      </p:pic>
    </p:spTree>
    <p:extLst>
      <p:ext uri="{BB962C8B-B14F-4D97-AF65-F5344CB8AC3E}">
        <p14:creationId xmlns:p14="http://schemas.microsoft.com/office/powerpoint/2010/main" val="273322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p:nvPr/>
        </p:nvSpPr>
        <p:spPr>
          <a:xfrm>
            <a:off x="946483" y="2081048"/>
            <a:ext cx="10363199" cy="3818711"/>
          </a:xfrm>
          <a:prstGeom prst="rect">
            <a:avLst/>
          </a:prstGeom>
          <a:noFill/>
          <a:ln w="63500" cap="flat" cmpd="sng">
            <a:solidFill>
              <a:srgbClr val="006934"/>
            </a:solidFill>
            <a:prstDash val="solid"/>
            <a:miter lim="400000"/>
            <a:headEnd type="none" w="sm" len="sm"/>
            <a:tailEnd type="none" w="sm" len="sm"/>
          </a:ln>
        </p:spPr>
        <p:txBody>
          <a:bodyPr spcFirstLastPara="1" wrap="square" lIns="190500" tIns="190500" rIns="190500" bIns="1905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0" i="0" u="none" strike="noStrike" cap="none" dirty="0">
                <a:solidFill>
                  <a:srgbClr val="000000"/>
                </a:solidFill>
                <a:latin typeface="Helvetica Neue"/>
                <a:ea typeface="Helvetica Neue"/>
                <a:cs typeface="Helvetica Neue"/>
                <a:sym typeface="Helvetica Neue"/>
              </a:rPr>
              <a:t>La accesibilidad universal permite que todas las personas participen y usen un espacio o un objeto sin importar sus características en igualdad de condiciones.</a:t>
            </a:r>
            <a:endParaRPr lang="es-ES" sz="1400" b="0" i="0" u="none" strike="noStrike" cap="none" dirty="0">
              <a:solidFill>
                <a:srgbClr val="000000"/>
              </a:solidFill>
              <a:sym typeface="Arial"/>
            </a:endParaRPr>
          </a:p>
        </p:txBody>
      </p:sp>
      <p:sp>
        <p:nvSpPr>
          <p:cNvPr id="159" name="Google Shape;159;p3"/>
          <p:cNvSpPr txBox="1"/>
          <p:nvPr/>
        </p:nvSpPr>
        <p:spPr>
          <a:xfrm>
            <a:off x="1653238" y="710551"/>
            <a:ext cx="8949688" cy="1255093"/>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s-ES" sz="4800" b="0" i="0" u="none" strike="noStrike" cap="none" dirty="0">
                <a:solidFill>
                  <a:srgbClr val="006934"/>
                </a:solidFill>
                <a:latin typeface="Helvetica Neue"/>
                <a:ea typeface="Helvetica Neue"/>
                <a:cs typeface="Helvetica Neue"/>
                <a:sym typeface="Helvetica Neue"/>
              </a:rPr>
              <a:t>¿Qué es la accesibilidad?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p:nvPr/>
        </p:nvSpPr>
        <p:spPr>
          <a:xfrm>
            <a:off x="4146607" y="1103855"/>
            <a:ext cx="3643624" cy="1627716"/>
          </a:xfrm>
          <a:prstGeom prst="ellipse">
            <a:avLst/>
          </a:prstGeom>
          <a:noFill/>
          <a:ln w="57150" cap="flat" cmpd="sng">
            <a:solidFill>
              <a:srgbClr val="0069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166" name="Google Shape;166;p5"/>
          <p:cNvSpPr txBox="1"/>
          <p:nvPr/>
        </p:nvSpPr>
        <p:spPr>
          <a:xfrm>
            <a:off x="4219211" y="1686880"/>
            <a:ext cx="375469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rgbClr val="006934"/>
                </a:solidFill>
                <a:latin typeface="Helvetica Neue"/>
                <a:ea typeface="Helvetica Neue"/>
                <a:cs typeface="Helvetica Neue"/>
                <a:sym typeface="Helvetica Neue"/>
              </a:rPr>
              <a:t>Accesibilidad</a:t>
            </a:r>
            <a:r>
              <a:rPr lang="en-US" sz="2400" b="1" i="0" u="none" strike="noStrike" cap="none" dirty="0">
                <a:solidFill>
                  <a:srgbClr val="006934"/>
                </a:solidFill>
                <a:latin typeface="Helvetica Neue"/>
                <a:ea typeface="Helvetica Neue"/>
                <a:cs typeface="Helvetica Neue"/>
                <a:sym typeface="Helvetica Neue"/>
              </a:rPr>
              <a:t> Universal</a:t>
            </a:r>
            <a:endParaRPr sz="1400" b="0" i="0" u="none" strike="noStrike" cap="none" dirty="0">
              <a:solidFill>
                <a:srgbClr val="000000"/>
              </a:solidFill>
              <a:latin typeface="Arial"/>
              <a:ea typeface="Arial"/>
              <a:cs typeface="Arial"/>
              <a:sym typeface="Arial"/>
            </a:endParaRPr>
          </a:p>
        </p:txBody>
      </p:sp>
      <p:sp>
        <p:nvSpPr>
          <p:cNvPr id="167" name="Google Shape;167;p5"/>
          <p:cNvSpPr txBox="1"/>
          <p:nvPr/>
        </p:nvSpPr>
        <p:spPr>
          <a:xfrm>
            <a:off x="842457" y="4230008"/>
            <a:ext cx="3304426" cy="1810332"/>
          </a:xfrm>
          <a:prstGeom prst="rect">
            <a:avLst/>
          </a:prstGeom>
          <a:solidFill>
            <a:srgbClr val="92C256">
              <a:alpha val="49411"/>
            </a:srgbClr>
          </a:solidFill>
          <a:ln>
            <a:noFill/>
          </a:ln>
        </p:spPr>
        <p:txBody>
          <a:bodyPr spcFirstLastPara="1" wrap="square" lIns="95250" tIns="95250" rIns="95250" bIns="952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rgbClr val="4F595A"/>
                </a:solidFill>
                <a:latin typeface="Helvetica Neue"/>
                <a:ea typeface="Helvetica Neue"/>
                <a:cs typeface="Helvetica Neue"/>
                <a:sym typeface="Helvetica Neue"/>
              </a:rPr>
              <a:t>Accesibilidad física</a:t>
            </a:r>
            <a:endParaRPr lang="es-ES" sz="1400" b="0" i="0" u="none" strike="noStrike" cap="none" dirty="0">
              <a:solidFill>
                <a:srgbClr val="000000"/>
              </a:solidFill>
              <a:sym typeface="Arial"/>
            </a:endParaRPr>
          </a:p>
          <a:p>
            <a:pPr marL="0" marR="0" lvl="0" indent="0" algn="ctr" rtl="0">
              <a:lnSpc>
                <a:spcPct val="100000"/>
              </a:lnSpc>
              <a:spcBef>
                <a:spcPts val="600"/>
              </a:spcBef>
              <a:spcAft>
                <a:spcPts val="0"/>
              </a:spcAft>
              <a:buClr>
                <a:srgbClr val="000000"/>
              </a:buClr>
              <a:buSzPts val="1750"/>
              <a:buFont typeface="Arial"/>
              <a:buNone/>
            </a:pPr>
            <a:r>
              <a:rPr lang="es-ES" sz="1750" b="0" i="0" u="none" strike="noStrike" cap="none" dirty="0">
                <a:solidFill>
                  <a:schemeClr val="dk1"/>
                </a:solidFill>
                <a:latin typeface="Helvetica Neue"/>
                <a:ea typeface="Helvetica Neue"/>
                <a:cs typeface="Helvetica Neue"/>
                <a:sym typeface="Helvetica Neue"/>
              </a:rPr>
              <a:t>Facilita la movilidad, el traslado y como manejar objetos.</a:t>
            </a:r>
            <a:endParaRPr lang="es-ES" sz="14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1750"/>
              <a:buFont typeface="Arial"/>
              <a:buNone/>
            </a:pPr>
            <a:r>
              <a:rPr lang="es-ES" sz="1750" b="0" i="0" u="none" strike="noStrike" cap="none" dirty="0">
                <a:solidFill>
                  <a:schemeClr val="dk1"/>
                </a:solidFill>
                <a:latin typeface="Helvetica Neue"/>
                <a:ea typeface="Helvetica Neue"/>
                <a:cs typeface="Helvetica Neue"/>
                <a:sym typeface="Helvetica Neue"/>
              </a:rPr>
              <a:t> </a:t>
            </a:r>
            <a:r>
              <a:rPr lang="es-ES" sz="1750" b="0" i="0" u="none" strike="noStrike" cap="none" dirty="0">
                <a:solidFill>
                  <a:srgbClr val="7F7F7F"/>
                </a:solidFill>
                <a:latin typeface="Helvetica Neue"/>
                <a:ea typeface="Helvetica Neue"/>
                <a:cs typeface="Helvetica Neue"/>
                <a:sym typeface="Helvetica Neue"/>
              </a:rPr>
              <a:t>Por ejemplo, con rampas, ascensores o cubiertos adaptados.</a:t>
            </a:r>
          </a:p>
        </p:txBody>
      </p:sp>
      <p:sp>
        <p:nvSpPr>
          <p:cNvPr id="168" name="Google Shape;168;p5"/>
          <p:cNvSpPr txBox="1"/>
          <p:nvPr/>
        </p:nvSpPr>
        <p:spPr>
          <a:xfrm>
            <a:off x="4485805" y="4230008"/>
            <a:ext cx="3304426" cy="1819765"/>
          </a:xfrm>
          <a:prstGeom prst="rect">
            <a:avLst/>
          </a:prstGeom>
          <a:solidFill>
            <a:srgbClr val="EF7723">
              <a:alpha val="49411"/>
            </a:srgbClr>
          </a:solidFill>
          <a:ln>
            <a:noFill/>
          </a:ln>
        </p:spPr>
        <p:txBody>
          <a:bodyPr spcFirstLastPara="1" wrap="square" lIns="95250" tIns="95250" rIns="95250" bIns="952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rgbClr val="4F595A"/>
                </a:solidFill>
                <a:latin typeface="Helvetica Neue"/>
                <a:ea typeface="Helvetica Neue"/>
                <a:cs typeface="Helvetica Neue"/>
                <a:sym typeface="Helvetica Neue"/>
              </a:rPr>
              <a:t>Accesibilidad sensorial</a:t>
            </a:r>
            <a:endParaRPr lang="es-ES" sz="1400" b="0" i="0" u="none" strike="noStrike" cap="none" dirty="0">
              <a:solidFill>
                <a:srgbClr val="000000"/>
              </a:solidFill>
              <a:sym typeface="Arial"/>
            </a:endParaRPr>
          </a:p>
          <a:p>
            <a:pPr marL="0" marR="0" lvl="0" indent="0" algn="ctr" rtl="0">
              <a:lnSpc>
                <a:spcPct val="100000"/>
              </a:lnSpc>
              <a:spcBef>
                <a:spcPts val="600"/>
              </a:spcBef>
              <a:spcAft>
                <a:spcPts val="0"/>
              </a:spcAft>
              <a:buClr>
                <a:srgbClr val="000000"/>
              </a:buClr>
              <a:buSzPts val="1750"/>
              <a:buFont typeface="Arial"/>
              <a:buNone/>
            </a:pPr>
            <a:r>
              <a:rPr lang="es-ES" sz="1750" b="0" i="0" u="none" strike="noStrike" cap="none" dirty="0">
                <a:solidFill>
                  <a:schemeClr val="dk1"/>
                </a:solidFill>
                <a:latin typeface="Helvetica Neue"/>
                <a:ea typeface="Helvetica Neue"/>
                <a:cs typeface="Helvetica Neue"/>
                <a:sym typeface="Helvetica Neue"/>
              </a:rPr>
              <a:t>Facilita acceder a la información a través de todos los sentidos (vista, tacto y oído). </a:t>
            </a:r>
            <a:r>
              <a:rPr lang="es-ES" sz="1750" b="0" i="0" u="none" strike="noStrike" cap="none" dirty="0">
                <a:solidFill>
                  <a:srgbClr val="7F7F7F"/>
                </a:solidFill>
                <a:latin typeface="Helvetica Neue"/>
                <a:ea typeface="Helvetica Neue"/>
                <a:cs typeface="Helvetica Neue"/>
                <a:sym typeface="Helvetica Neue"/>
              </a:rPr>
              <a:t>Por ejemplo, con subtítulos o textos en braille</a:t>
            </a:r>
            <a:r>
              <a:rPr lang="es-ES" sz="1750" b="0" i="0" u="none" strike="noStrike" cap="none" dirty="0">
                <a:solidFill>
                  <a:schemeClr val="dk1"/>
                </a:solidFill>
                <a:latin typeface="Helvetica Neue"/>
                <a:ea typeface="Helvetica Neue"/>
                <a:cs typeface="Helvetica Neue"/>
                <a:sym typeface="Helvetica Neue"/>
              </a:rPr>
              <a:t>.</a:t>
            </a:r>
          </a:p>
        </p:txBody>
      </p:sp>
      <p:sp>
        <p:nvSpPr>
          <p:cNvPr id="169" name="Google Shape;169;p5"/>
          <p:cNvSpPr txBox="1"/>
          <p:nvPr/>
        </p:nvSpPr>
        <p:spPr>
          <a:xfrm>
            <a:off x="8068900" y="4230008"/>
            <a:ext cx="3304426" cy="1810331"/>
          </a:xfrm>
          <a:prstGeom prst="rect">
            <a:avLst/>
          </a:prstGeom>
          <a:solidFill>
            <a:srgbClr val="0098D8">
              <a:alpha val="49411"/>
            </a:srgbClr>
          </a:solidFill>
          <a:ln>
            <a:noFill/>
          </a:ln>
        </p:spPr>
        <p:txBody>
          <a:bodyPr spcFirstLastPara="1" wrap="square" lIns="95250" tIns="95250" rIns="95250" bIns="9525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dirty="0">
                <a:solidFill>
                  <a:srgbClr val="4F595A"/>
                </a:solidFill>
                <a:latin typeface="Helvetica Neue"/>
                <a:ea typeface="Helvetica Neue"/>
                <a:cs typeface="Helvetica Neue"/>
                <a:sym typeface="Helvetica Neue"/>
              </a:rPr>
              <a:t>Accesibilidad cognitiva</a:t>
            </a:r>
            <a:endParaRPr lang="es-ES" sz="1400" b="0" i="0" u="none" strike="noStrike" cap="none" dirty="0">
              <a:solidFill>
                <a:srgbClr val="000000"/>
              </a:solidFill>
              <a:sym typeface="Arial"/>
            </a:endParaRPr>
          </a:p>
          <a:p>
            <a:pPr marL="0" marR="0" lvl="0" indent="0" algn="ctr" rtl="0">
              <a:lnSpc>
                <a:spcPct val="100000"/>
              </a:lnSpc>
              <a:spcBef>
                <a:spcPts val="600"/>
              </a:spcBef>
              <a:spcAft>
                <a:spcPts val="0"/>
              </a:spcAft>
              <a:buClr>
                <a:srgbClr val="000000"/>
              </a:buClr>
              <a:buSzPts val="1750"/>
              <a:buFont typeface="Arial"/>
              <a:buNone/>
            </a:pPr>
            <a:r>
              <a:rPr lang="es-ES" sz="1750" b="0" i="0" u="none" strike="noStrike" cap="none" dirty="0">
                <a:solidFill>
                  <a:schemeClr val="dk1"/>
                </a:solidFill>
                <a:latin typeface="Helvetica Neue"/>
                <a:ea typeface="Helvetica Neue"/>
                <a:cs typeface="Helvetica Neue"/>
                <a:sym typeface="Helvetica Neue"/>
              </a:rPr>
              <a:t>Facilita comprender la información y saber como usar un espacio o un objeto. </a:t>
            </a:r>
            <a:r>
              <a:rPr lang="es-ES" sz="1750" b="0" i="0" u="none" strike="noStrike" cap="none" dirty="0">
                <a:solidFill>
                  <a:srgbClr val="7F7F7F"/>
                </a:solidFill>
                <a:latin typeface="Helvetica Neue"/>
                <a:ea typeface="Helvetica Neue"/>
                <a:cs typeface="Helvetica Neue"/>
                <a:sym typeface="Helvetica Neue"/>
              </a:rPr>
              <a:t>Por ejemplo, con textos en lectura fácil.</a:t>
            </a:r>
          </a:p>
        </p:txBody>
      </p:sp>
      <p:sp>
        <p:nvSpPr>
          <p:cNvPr id="170" name="Google Shape;170;p5"/>
          <p:cNvSpPr/>
          <p:nvPr/>
        </p:nvSpPr>
        <p:spPr>
          <a:xfrm rot="5400000">
            <a:off x="5647708" y="3351652"/>
            <a:ext cx="897697" cy="416795"/>
          </a:xfrm>
          <a:prstGeom prst="rightArrow">
            <a:avLst>
              <a:gd name="adj1" fmla="val 32000"/>
              <a:gd name="adj2" fmla="val 72393"/>
            </a:avLst>
          </a:prstGeom>
          <a:solidFill>
            <a:srgbClr val="00693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Helvetica Neue"/>
              <a:ea typeface="Helvetica Neue"/>
              <a:cs typeface="Helvetica Neue"/>
              <a:sym typeface="Helvetica Neue"/>
            </a:endParaRPr>
          </a:p>
        </p:txBody>
      </p:sp>
      <p:sp>
        <p:nvSpPr>
          <p:cNvPr id="171" name="Google Shape;171;p5"/>
          <p:cNvSpPr/>
          <p:nvPr/>
        </p:nvSpPr>
        <p:spPr>
          <a:xfrm rot="7833361">
            <a:off x="3090681" y="3192106"/>
            <a:ext cx="1744507" cy="416795"/>
          </a:xfrm>
          <a:prstGeom prst="rightArrow">
            <a:avLst>
              <a:gd name="adj1" fmla="val 32000"/>
              <a:gd name="adj2" fmla="val 72393"/>
            </a:avLst>
          </a:prstGeom>
          <a:solidFill>
            <a:srgbClr val="00693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Helvetica Neue"/>
              <a:ea typeface="Helvetica Neue"/>
              <a:cs typeface="Helvetica Neue"/>
              <a:sym typeface="Helvetica Neue"/>
            </a:endParaRPr>
          </a:p>
        </p:txBody>
      </p:sp>
      <p:sp>
        <p:nvSpPr>
          <p:cNvPr id="172" name="Google Shape;172;p5"/>
          <p:cNvSpPr/>
          <p:nvPr/>
        </p:nvSpPr>
        <p:spPr>
          <a:xfrm rot="2983090">
            <a:off x="7600256" y="3188833"/>
            <a:ext cx="1739957" cy="416795"/>
          </a:xfrm>
          <a:prstGeom prst="rightArrow">
            <a:avLst>
              <a:gd name="adj1" fmla="val 32000"/>
              <a:gd name="adj2" fmla="val 72393"/>
            </a:avLst>
          </a:prstGeom>
          <a:solidFill>
            <a:srgbClr val="006934"/>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descr="Arquitectura Accesible conoce sus ventajas | Maison Plus Construcciones"/>
          <p:cNvPicPr preferRelativeResize="0"/>
          <p:nvPr/>
        </p:nvPicPr>
        <p:blipFill rotWithShape="1">
          <a:blip r:embed="rId3">
            <a:alphaModFix/>
          </a:blip>
          <a:srcRect/>
          <a:stretch/>
        </p:blipFill>
        <p:spPr>
          <a:xfrm>
            <a:off x="950727" y="1251650"/>
            <a:ext cx="2770668" cy="1761972"/>
          </a:xfrm>
          <a:prstGeom prst="rect">
            <a:avLst/>
          </a:prstGeom>
          <a:noFill/>
          <a:ln>
            <a:noFill/>
          </a:ln>
        </p:spPr>
      </p:pic>
      <p:pic>
        <p:nvPicPr>
          <p:cNvPr id="180" name="Google Shape;180;p6" descr="Consejos prácticos | Schindler Perú"/>
          <p:cNvPicPr preferRelativeResize="0"/>
          <p:nvPr/>
        </p:nvPicPr>
        <p:blipFill rotWithShape="1">
          <a:blip r:embed="rId4">
            <a:alphaModFix/>
          </a:blip>
          <a:srcRect/>
          <a:stretch/>
        </p:blipFill>
        <p:spPr>
          <a:xfrm>
            <a:off x="9199006" y="792568"/>
            <a:ext cx="1912018" cy="2475666"/>
          </a:xfrm>
          <a:prstGeom prst="rect">
            <a:avLst/>
          </a:prstGeom>
          <a:noFill/>
          <a:ln>
            <a:noFill/>
          </a:ln>
        </p:spPr>
      </p:pic>
      <p:pic>
        <p:nvPicPr>
          <p:cNvPr id="181" name="Google Shape;181;p6" descr="Amazon.com: Cuchara flexible de acero inoxidable con correa ajustable de  360 grados giratoria para comer a enfermos discapacitados, parkinson,  ancianos, artritis, personas discapacitadas : Salud y Hogar"/>
          <p:cNvPicPr preferRelativeResize="0"/>
          <p:nvPr/>
        </p:nvPicPr>
        <p:blipFill rotWithShape="1">
          <a:blip r:embed="rId5">
            <a:alphaModFix/>
          </a:blip>
          <a:srcRect/>
          <a:stretch/>
        </p:blipFill>
        <p:spPr>
          <a:xfrm>
            <a:off x="4325285" y="1288625"/>
            <a:ext cx="1764335" cy="1146231"/>
          </a:xfrm>
          <a:prstGeom prst="rect">
            <a:avLst/>
          </a:prstGeom>
          <a:noFill/>
          <a:ln>
            <a:noFill/>
          </a:ln>
        </p:spPr>
      </p:pic>
      <p:pic>
        <p:nvPicPr>
          <p:cNvPr id="182" name="Google Shape;182;p6" descr="Cómo personalizar los subtítulos en Netflix para ver las series en V.O.S. |  Lifestyle | Cinco Días"/>
          <p:cNvPicPr preferRelativeResize="0"/>
          <p:nvPr/>
        </p:nvPicPr>
        <p:blipFill rotWithShape="1">
          <a:blip r:embed="rId6">
            <a:alphaModFix/>
          </a:blip>
          <a:srcRect/>
          <a:stretch/>
        </p:blipFill>
        <p:spPr>
          <a:xfrm>
            <a:off x="1186601" y="3764775"/>
            <a:ext cx="2921812" cy="1687496"/>
          </a:xfrm>
          <a:prstGeom prst="rect">
            <a:avLst/>
          </a:prstGeom>
          <a:noFill/>
          <a:ln>
            <a:noFill/>
          </a:ln>
        </p:spPr>
      </p:pic>
      <p:pic>
        <p:nvPicPr>
          <p:cNvPr id="183" name="Google Shape;183;p6" descr="Piden colocar semáforos para ciegos en el distrito | Pilar a Diario"/>
          <p:cNvPicPr preferRelativeResize="0"/>
          <p:nvPr/>
        </p:nvPicPr>
        <p:blipFill rotWithShape="1">
          <a:blip r:embed="rId7">
            <a:alphaModFix/>
          </a:blip>
          <a:srcRect/>
          <a:stretch/>
        </p:blipFill>
        <p:spPr>
          <a:xfrm>
            <a:off x="4910238" y="3651664"/>
            <a:ext cx="3006212" cy="1690994"/>
          </a:xfrm>
          <a:prstGeom prst="rect">
            <a:avLst/>
          </a:prstGeom>
          <a:noFill/>
          <a:ln>
            <a:noFill/>
          </a:ln>
        </p:spPr>
      </p:pic>
      <p:pic>
        <p:nvPicPr>
          <p:cNvPr id="184" name="Google Shape;184;p6" descr="Taukah Anda Kepanjangan WC ? - Pintar NET - Pintar Menggunakan Internet |  Toilet logo, Diy bathroom, Gaming logos"/>
          <p:cNvPicPr preferRelativeResize="0"/>
          <p:nvPr/>
        </p:nvPicPr>
        <p:blipFill rotWithShape="1">
          <a:blip r:embed="rId8">
            <a:alphaModFix/>
          </a:blip>
          <a:srcRect/>
          <a:stretch/>
        </p:blipFill>
        <p:spPr>
          <a:xfrm>
            <a:off x="8718275" y="3651664"/>
            <a:ext cx="1918343" cy="2192393"/>
          </a:xfrm>
          <a:prstGeom prst="rect">
            <a:avLst/>
          </a:prstGeom>
          <a:noFill/>
          <a:ln>
            <a:noFill/>
          </a:ln>
        </p:spPr>
      </p:pic>
      <p:pic>
        <p:nvPicPr>
          <p:cNvPr id="185" name="Google Shape;185;p6" descr="Ilustración de la forma incorrecta y correcta de usar una mascarilla para  prevenir la propagación del coronavirus 1828541 Vector en Vecteezy"/>
          <p:cNvPicPr preferRelativeResize="0"/>
          <p:nvPr/>
        </p:nvPicPr>
        <p:blipFill rotWithShape="1">
          <a:blip r:embed="rId9">
            <a:alphaModFix/>
          </a:blip>
          <a:srcRect/>
          <a:stretch/>
        </p:blipFill>
        <p:spPr>
          <a:xfrm>
            <a:off x="6615362" y="1021593"/>
            <a:ext cx="2304931" cy="19506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p:nvPr/>
        </p:nvSpPr>
        <p:spPr>
          <a:xfrm>
            <a:off x="1010397" y="600330"/>
            <a:ext cx="10264139" cy="1255093"/>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6934"/>
              </a:buClr>
              <a:buSzPts val="4800"/>
              <a:buFont typeface="Calibri"/>
              <a:buNone/>
            </a:pPr>
            <a:r>
              <a:rPr lang="es-ES" sz="4800" b="0" i="0" u="none" strike="noStrike" cap="none" dirty="0">
                <a:solidFill>
                  <a:srgbClr val="006934"/>
                </a:solidFill>
                <a:latin typeface="Calibri"/>
                <a:ea typeface="Calibri"/>
                <a:cs typeface="Calibri"/>
                <a:sym typeface="Calibri"/>
              </a:rPr>
              <a:t>¿Qué es la accesibilidad cognitiva?</a:t>
            </a:r>
          </a:p>
        </p:txBody>
      </p:sp>
      <p:sp>
        <p:nvSpPr>
          <p:cNvPr id="192" name="Google Shape;192;p38"/>
          <p:cNvSpPr txBox="1"/>
          <p:nvPr/>
        </p:nvSpPr>
        <p:spPr>
          <a:xfrm>
            <a:off x="842197" y="1999049"/>
            <a:ext cx="10600537" cy="1951998"/>
          </a:xfrm>
          <a:prstGeom prst="rect">
            <a:avLst/>
          </a:prstGeom>
          <a:solidFill>
            <a:schemeClr val="lt1"/>
          </a:solidFill>
          <a:ln w="76200" cap="flat" cmpd="sng">
            <a:solidFill>
              <a:srgbClr val="006934"/>
            </a:solidFill>
            <a:prstDash val="solid"/>
            <a:round/>
            <a:headEnd type="none" w="sm" len="sm"/>
            <a:tailEnd type="none" w="sm" len="sm"/>
          </a:ln>
        </p:spPr>
        <p:txBody>
          <a:bodyPr spcFirstLastPara="1" wrap="square" lIns="144000" tIns="144000" rIns="144000" bIns="144000" anchor="t" anchorCtr="0">
            <a:noAutofit/>
          </a:bodyPr>
          <a:lstStyle/>
          <a:p>
            <a:pPr marL="0" marR="0" lvl="0" indent="0" algn="l" rtl="0">
              <a:lnSpc>
                <a:spcPct val="10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Hace que los entornos, la información y el mundo sea fácil de entender.</a:t>
            </a:r>
            <a:endParaRPr sz="1800" b="0" i="0" u="none" strike="noStrike" cap="none">
              <a:solidFill>
                <a:schemeClr val="dk1"/>
              </a:solidFill>
              <a:latin typeface="Calibri"/>
              <a:ea typeface="Calibri"/>
              <a:cs typeface="Calibri"/>
              <a:sym typeface="Calibri"/>
            </a:endParaRPr>
          </a:p>
        </p:txBody>
      </p:sp>
      <p:sp>
        <p:nvSpPr>
          <p:cNvPr id="193" name="Google Shape;193;p38"/>
          <p:cNvSpPr txBox="1"/>
          <p:nvPr/>
        </p:nvSpPr>
        <p:spPr>
          <a:xfrm>
            <a:off x="1010397" y="4534327"/>
            <a:ext cx="8786188" cy="2114295"/>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4F595A"/>
              </a:buClr>
              <a:buSzPts val="6000"/>
              <a:buFont typeface="Calibri"/>
              <a:buNone/>
            </a:pPr>
            <a:r>
              <a:rPr lang="en-US" sz="6000" b="0" i="0" u="none" strike="noStrike" cap="none">
                <a:solidFill>
                  <a:srgbClr val="4F595A"/>
                </a:solidFill>
                <a:latin typeface="Calibri"/>
                <a:ea typeface="Calibri"/>
                <a:cs typeface="Calibri"/>
                <a:sym typeface="Calibri"/>
              </a:rPr>
              <a:t>Y esto, ¿qué significa?...</a:t>
            </a:r>
            <a:endParaRPr sz="6000" b="0" i="0" u="none" strike="noStrike" cap="none">
              <a:solidFill>
                <a:srgbClr val="4F595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8" descr="llaves.jpg"/>
          <p:cNvPicPr preferRelativeResize="0"/>
          <p:nvPr/>
        </p:nvPicPr>
        <p:blipFill rotWithShape="1">
          <a:blip r:embed="rId3">
            <a:alphaModFix/>
          </a:blip>
          <a:srcRect/>
          <a:stretch/>
        </p:blipFill>
        <p:spPr>
          <a:xfrm>
            <a:off x="6272184" y="2184299"/>
            <a:ext cx="2673033" cy="1658831"/>
          </a:xfrm>
          <a:prstGeom prst="rect">
            <a:avLst/>
          </a:prstGeom>
          <a:noFill/>
          <a:ln>
            <a:noFill/>
          </a:ln>
        </p:spPr>
      </p:pic>
      <p:pic>
        <p:nvPicPr>
          <p:cNvPr id="200" name="Google Shape;200;p8" descr="HTB1ah8DmxrI8KJjy0Fpq6z5hVXav.jpg_350x350.jpg"/>
          <p:cNvPicPr preferRelativeResize="0"/>
          <p:nvPr/>
        </p:nvPicPr>
        <p:blipFill rotWithShape="1">
          <a:blip r:embed="rId4">
            <a:alphaModFix/>
          </a:blip>
          <a:srcRect/>
          <a:stretch/>
        </p:blipFill>
        <p:spPr>
          <a:xfrm>
            <a:off x="3145918" y="2161631"/>
            <a:ext cx="1956169" cy="1787517"/>
          </a:xfrm>
          <a:prstGeom prst="rect">
            <a:avLst/>
          </a:prstGeom>
          <a:noFill/>
          <a:ln>
            <a:noFill/>
          </a:ln>
        </p:spPr>
      </p:pic>
      <p:sp>
        <p:nvSpPr>
          <p:cNvPr id="201" name="Google Shape;201;p8"/>
          <p:cNvSpPr txBox="1"/>
          <p:nvPr/>
        </p:nvSpPr>
        <p:spPr>
          <a:xfrm>
            <a:off x="925159" y="650556"/>
            <a:ext cx="10390414" cy="1383710"/>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¿Recuerdas la primera vez que usaste una tarjeta de hotel para abrir la puerta?</a:t>
            </a:r>
          </a:p>
        </p:txBody>
      </p:sp>
      <p:sp>
        <p:nvSpPr>
          <p:cNvPr id="202" name="Google Shape;202;p8"/>
          <p:cNvSpPr txBox="1"/>
          <p:nvPr/>
        </p:nvSpPr>
        <p:spPr>
          <a:xfrm>
            <a:off x="3908355" y="5287618"/>
            <a:ext cx="4424023" cy="728870"/>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4F595A"/>
                </a:solidFill>
                <a:latin typeface="Helvetica Neue"/>
                <a:ea typeface="Helvetica Neue"/>
                <a:cs typeface="Helvetica Neue"/>
                <a:sym typeface="Helvetica Neue"/>
              </a:rPr>
              <a:t>¡¿Cómo te sentiste?!</a:t>
            </a:r>
            <a:endParaRPr sz="3600" b="0" i="0" u="none" strike="noStrike" cap="none">
              <a:solidFill>
                <a:srgbClr val="4F595A"/>
              </a:solidFill>
              <a:latin typeface="Helvetica Neue"/>
              <a:ea typeface="Helvetica Neue"/>
              <a:cs typeface="Helvetica Neue"/>
              <a:sym typeface="Helvetica Neue"/>
            </a:endParaRPr>
          </a:p>
        </p:txBody>
      </p:sp>
      <p:sp>
        <p:nvSpPr>
          <p:cNvPr id="203" name="Google Shape;203;p8"/>
          <p:cNvSpPr txBox="1"/>
          <p:nvPr/>
        </p:nvSpPr>
        <p:spPr>
          <a:xfrm>
            <a:off x="4339460" y="4369306"/>
            <a:ext cx="4424023" cy="728870"/>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4F595A"/>
                </a:solidFill>
                <a:latin typeface="Helvetica Neue"/>
                <a:ea typeface="Helvetica Neue"/>
                <a:cs typeface="Helvetica Neue"/>
                <a:sym typeface="Helvetica Neue"/>
              </a:rPr>
              <a:t>¿Sabías usarla?</a:t>
            </a:r>
            <a:endParaRPr sz="3600" b="0" i="0" u="none" strike="noStrike" cap="none">
              <a:solidFill>
                <a:srgbClr val="4F595A"/>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p:nvPr/>
        </p:nvSpPr>
        <p:spPr>
          <a:xfrm>
            <a:off x="2322716" y="212942"/>
            <a:ext cx="7631049" cy="1750964"/>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¿Por dónde entrarías a este edificio?</a:t>
            </a:r>
          </a:p>
        </p:txBody>
      </p:sp>
      <p:pic>
        <p:nvPicPr>
          <p:cNvPr id="210" name="Google Shape;210;p9"/>
          <p:cNvPicPr preferRelativeResize="0"/>
          <p:nvPr/>
        </p:nvPicPr>
        <p:blipFill rotWithShape="1">
          <a:blip r:embed="rId3">
            <a:alphaModFix/>
          </a:blip>
          <a:srcRect/>
          <a:stretch/>
        </p:blipFill>
        <p:spPr>
          <a:xfrm>
            <a:off x="1255644" y="1658177"/>
            <a:ext cx="9765195" cy="45570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p:nvPr/>
        </p:nvSpPr>
        <p:spPr>
          <a:xfrm>
            <a:off x="2737489" y="531801"/>
            <a:ext cx="7265665" cy="1046922"/>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¿Qué te hace sentir este lugar?</a:t>
            </a:r>
          </a:p>
        </p:txBody>
      </p:sp>
      <p:pic>
        <p:nvPicPr>
          <p:cNvPr id="217" name="Google Shape;217;p10"/>
          <p:cNvPicPr preferRelativeResize="0"/>
          <p:nvPr/>
        </p:nvPicPr>
        <p:blipFill rotWithShape="1">
          <a:blip r:embed="rId3">
            <a:alphaModFix/>
          </a:blip>
          <a:srcRect/>
          <a:stretch/>
        </p:blipFill>
        <p:spPr>
          <a:xfrm>
            <a:off x="5860775" y="1578724"/>
            <a:ext cx="5748855" cy="3779340"/>
          </a:xfrm>
          <a:prstGeom prst="rect">
            <a:avLst/>
          </a:prstGeom>
          <a:noFill/>
          <a:ln>
            <a:noFill/>
          </a:ln>
        </p:spPr>
      </p:pic>
      <p:sp>
        <p:nvSpPr>
          <p:cNvPr id="218" name="Google Shape;218;p10"/>
          <p:cNvSpPr txBox="1"/>
          <p:nvPr/>
        </p:nvSpPr>
        <p:spPr>
          <a:xfrm>
            <a:off x="8617397" y="5215275"/>
            <a:ext cx="2992233" cy="1046922"/>
          </a:xfrm>
          <a:prstGeom prst="rect">
            <a:avLst/>
          </a:prstGeom>
          <a:noFill/>
          <a:ln>
            <a:noFill/>
          </a:ln>
        </p:spPr>
        <p:txBody>
          <a:bodyPr spcFirstLastPara="1" wrap="square" lIns="25400" tIns="25400" rIns="25400" bIns="254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0" i="0" u="none" strike="noStrike" cap="none" dirty="0">
                <a:solidFill>
                  <a:srgbClr val="006934"/>
                </a:solidFill>
                <a:latin typeface="Helvetica Neue"/>
                <a:ea typeface="Helvetica Neue"/>
                <a:cs typeface="Helvetica Neue"/>
                <a:sym typeface="Helvetica Neue"/>
              </a:rPr>
              <a:t>¿y este otro?</a:t>
            </a:r>
          </a:p>
        </p:txBody>
      </p:sp>
      <p:pic>
        <p:nvPicPr>
          <p:cNvPr id="219" name="Google Shape;219;p10"/>
          <p:cNvPicPr preferRelativeResize="0"/>
          <p:nvPr/>
        </p:nvPicPr>
        <p:blipFill rotWithShape="1">
          <a:blip r:embed="rId4">
            <a:alphaModFix/>
          </a:blip>
          <a:srcRect/>
          <a:stretch/>
        </p:blipFill>
        <p:spPr>
          <a:xfrm>
            <a:off x="566551" y="1578723"/>
            <a:ext cx="5039119" cy="3779340"/>
          </a:xfrm>
          <a:prstGeom prst="rect">
            <a:avLst/>
          </a:prstGeom>
          <a:noFill/>
          <a:ln>
            <a:noFill/>
          </a:ln>
        </p:spPr>
      </p:pic>
    </p:spTree>
  </p:cSld>
  <p:clrMapOvr>
    <a:masterClrMapping/>
  </p:clrMapOvr>
</p:sld>
</file>

<file path=ppt/theme/theme1.xml><?xml version="1.0" encoding="utf-8"?>
<a:theme xmlns:a="http://schemas.openxmlformats.org/drawingml/2006/main" name="Orgánico">
  <a:themeElements>
    <a:clrScheme name="Orgánico">
      <a:dk1>
        <a:srgbClr val="000000"/>
      </a:dk1>
      <a:lt1>
        <a:srgbClr val="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2509</Words>
  <Application>Microsoft Office PowerPoint</Application>
  <PresentationFormat>Panorámica</PresentationFormat>
  <Paragraphs>202</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Helvetica Neue</vt:lpstr>
      <vt:lpstr>Arial</vt:lpstr>
      <vt:lpstr>Garamond</vt:lpstr>
      <vt:lpstr>Courier New</vt:lpstr>
      <vt:lpstr>Calibri</vt:lpstr>
      <vt:lpstr>Orgánico</vt:lpstr>
      <vt:lpstr>Presentación de PowerPoint</vt:lpstr>
      <vt:lpstr>¿Qué necesito para sentirme bien en clase?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DINÁMICA DEL PUZZLE</vt:lpstr>
      <vt:lpstr>YINCANA</vt:lpstr>
      <vt:lpstr>¿LECTURA NORMAL O LECTURA FÁCIL?</vt:lpstr>
      <vt:lpstr>EVALÚA TU COLE</vt:lpstr>
      <vt:lpstr>Presentación de PowerPoint</vt:lpstr>
      <vt:lpstr>¡Pon tu acción en el mapa!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cp:lastModifiedBy>
  <cp:revision>26</cp:revision>
  <dcterms:created xsi:type="dcterms:W3CDTF">2021-01-12T12:27:14Z</dcterms:created>
  <dcterms:modified xsi:type="dcterms:W3CDTF">2023-01-24T12:02:23Z</dcterms:modified>
</cp:coreProperties>
</file>