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sldIdLst>
    <p:sldId id="318" r:id="rId2"/>
    <p:sldId id="319" r:id="rId3"/>
    <p:sldId id="264" r:id="rId4"/>
    <p:sldId id="265" r:id="rId5"/>
    <p:sldId id="313" r:id="rId6"/>
    <p:sldId id="267" r:id="rId7"/>
    <p:sldId id="273" r:id="rId8"/>
    <p:sldId id="315" r:id="rId9"/>
    <p:sldId id="316" r:id="rId10"/>
    <p:sldId id="268" r:id="rId11"/>
    <p:sldId id="314" r:id="rId12"/>
    <p:sldId id="278" r:id="rId13"/>
    <p:sldId id="321" r:id="rId14"/>
    <p:sldId id="290" r:id="rId15"/>
    <p:sldId id="320" r:id="rId16"/>
    <p:sldId id="309" r:id="rId17"/>
    <p:sldId id="324" r:id="rId18"/>
    <p:sldId id="293" r:id="rId19"/>
    <p:sldId id="310" r:id="rId20"/>
    <p:sldId id="323" r:id="rId21"/>
    <p:sldId id="311" r:id="rId22"/>
    <p:sldId id="297" r:id="rId23"/>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94B"/>
    <a:srgbClr val="FDF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varScale="1">
        <p:scale>
          <a:sx n="69" d="100"/>
          <a:sy n="69" d="100"/>
        </p:scale>
        <p:origin x="732" y="72"/>
      </p:cViewPr>
      <p:guideLst>
        <p:guide orient="horz" pos="2160"/>
        <p:guide pos="3840"/>
      </p:guideLst>
    </p:cSldViewPr>
  </p:slideViewPr>
  <p:notesTextViewPr>
    <p:cViewPr>
      <p:scale>
        <a:sx n="1" d="1"/>
        <a:sy n="1" d="1"/>
      </p:scale>
      <p:origin x="0" y="0"/>
    </p:cViewPr>
  </p:notesTextViewPr>
  <p:notesViewPr>
    <p:cSldViewPr>
      <p:cViewPr>
        <p:scale>
          <a:sx n="96" d="100"/>
          <a:sy n="96" d="100"/>
        </p:scale>
        <p:origin x="1998" y="-6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E9F12E-CB24-403B-A15C-350E5E7FA5A5}" type="datetimeFigureOut">
              <a:rPr lang="es-ES" smtClean="0"/>
              <a:t>19/01/2023</a:t>
            </a:fld>
            <a:endParaRPr lang="es-ES"/>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73892DD-6F82-4B90-831D-0CDA88A692EB}" type="slidenum">
              <a:rPr lang="es-ES" smtClean="0"/>
              <a:t>‹Nº›</a:t>
            </a:fld>
            <a:endParaRPr lang="es-ES"/>
          </a:p>
        </p:txBody>
      </p:sp>
    </p:spTree>
    <p:extLst>
      <p:ext uri="{BB962C8B-B14F-4D97-AF65-F5344CB8AC3E}">
        <p14:creationId xmlns:p14="http://schemas.microsoft.com/office/powerpoint/2010/main" val="318948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Completa esta portada poniendo el nombre de la entidad entidades que organizáis la actividad y  localidad en la que se lleva a cabo.</a:t>
            </a:r>
          </a:p>
          <a:p>
            <a:endParaRPr lang="es-ES" dirty="0" smtClean="0"/>
          </a:p>
          <a:p>
            <a:r>
              <a:rPr lang="es-ES" dirty="0" smtClean="0"/>
              <a:t>Comenzamos la sesión  presentándonos y dando la bienvenida.</a:t>
            </a:r>
          </a:p>
          <a:p>
            <a:endParaRPr lang="es-ES" dirty="0" smtClean="0"/>
          </a:p>
          <a:p>
            <a:r>
              <a:rPr lang="es-ES" dirty="0" smtClean="0"/>
              <a:t>Comentamos que la actividad forma parte del proyecto de Accesibilidad </a:t>
            </a:r>
            <a:r>
              <a:rPr lang="es-ES" dirty="0"/>
              <a:t>C</a:t>
            </a:r>
            <a:r>
              <a:rPr lang="es-ES" dirty="0" smtClean="0"/>
              <a:t>ognitiva que están llevando a cabo los Grupos de Acción Local de la provincia de Albacete para sensibilizar sobre la importancia de la accesibilidad cognitiva.</a:t>
            </a:r>
          </a:p>
          <a:p>
            <a:endParaRPr lang="es-ES" dirty="0" smtClean="0"/>
          </a:p>
          <a:p>
            <a:r>
              <a:rPr lang="es-ES" dirty="0" smtClean="0"/>
              <a:t>En la Guía para organizar el  </a:t>
            </a:r>
            <a:r>
              <a:rPr lang="es-ES" dirty="0" err="1" smtClean="0"/>
              <a:t>Mapping</a:t>
            </a:r>
            <a:r>
              <a:rPr lang="es-ES" dirty="0" smtClean="0"/>
              <a:t> </a:t>
            </a:r>
            <a:r>
              <a:rPr lang="es-ES" dirty="0" err="1" smtClean="0"/>
              <a:t>Party</a:t>
            </a:r>
            <a:r>
              <a:rPr lang="es-ES" dirty="0" smtClean="0"/>
              <a:t> tienes un  breve descripción del Proyecto y una explicación de qué son los Grupos de Acción local.</a:t>
            </a:r>
          </a:p>
          <a:p>
            <a:pPr marL="171450" indent="-171450">
              <a:buFont typeface="Arial" panose="020B0604020202020204" pitchFamily="34" charset="0"/>
              <a:buChar char="•"/>
            </a:pPr>
            <a:endParaRPr lang="es-ES" dirty="0"/>
          </a:p>
          <a:p>
            <a:endParaRPr lang="es-ES" dirty="0" smtClean="0"/>
          </a:p>
          <a:p>
            <a:pPr marL="171450" indent="-171450">
              <a:buFont typeface="Arial" panose="020B0604020202020204" pitchFamily="34" charset="0"/>
              <a:buChar char="•"/>
            </a:pPr>
            <a:endParaRPr lang="es-ES" dirty="0"/>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a:t>
            </a:fld>
            <a:endParaRPr lang="es-ES"/>
          </a:p>
        </p:txBody>
      </p:sp>
    </p:spTree>
    <p:extLst>
      <p:ext uri="{BB962C8B-B14F-4D97-AF65-F5344CB8AC3E}">
        <p14:creationId xmlns:p14="http://schemas.microsoft.com/office/powerpoint/2010/main" val="158196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86603"/>
            <a:ext cx="5438140" cy="4466987"/>
          </a:xfrm>
        </p:spPr>
        <p:txBody>
          <a:bodyPr/>
          <a:lstStyle/>
          <a:p>
            <a:pPr>
              <a:spcAft>
                <a:spcPts val="800"/>
              </a:spcAft>
              <a:tabLst>
                <a:tab pos="2849880" algn="l"/>
              </a:tabLst>
            </a:pPr>
            <a:r>
              <a:rPr lang="es-ES" dirty="0" smtClean="0">
                <a:effectLst/>
                <a:latin typeface="Arial" panose="020B0604020202020204" pitchFamily="34" charset="0"/>
                <a:ea typeface="Calibri" panose="020F0502020204030204" pitchFamily="34" charset="0"/>
                <a:cs typeface="Arial" panose="020B0604020202020204" pitchFamily="34" charset="0"/>
              </a:rPr>
              <a:t>Partimos de esta pregunta:</a:t>
            </a:r>
          </a:p>
          <a:p>
            <a:pPr>
              <a:spcAft>
                <a:spcPts val="800"/>
              </a:spcAft>
              <a:tabLst>
                <a:tab pos="2849880" algn="l"/>
              </a:tabLst>
            </a:pPr>
            <a:r>
              <a:rPr lang="es-ES" b="1" dirty="0" smtClean="0">
                <a:effectLst/>
                <a:latin typeface="Arial" panose="020B0604020202020204" pitchFamily="34" charset="0"/>
                <a:ea typeface="Calibri" panose="020F0502020204030204" pitchFamily="34" charset="0"/>
                <a:cs typeface="Arial" panose="020B0604020202020204" pitchFamily="34" charset="0"/>
              </a:rPr>
              <a:t>¿</a:t>
            </a:r>
            <a:r>
              <a:rPr lang="es-ES" b="1" dirty="0">
                <a:effectLst/>
                <a:latin typeface="Arial" panose="020B0604020202020204" pitchFamily="34" charset="0"/>
                <a:ea typeface="Calibri" panose="020F0502020204030204" pitchFamily="34" charset="0"/>
                <a:cs typeface="Arial" panose="020B0604020202020204" pitchFamily="34" charset="0"/>
              </a:rPr>
              <a:t>Qué te hace sentir este espacio?</a:t>
            </a:r>
          </a:p>
          <a:p>
            <a:pPr>
              <a:spcAft>
                <a:spcPts val="800"/>
              </a:spcAft>
              <a:tabLst>
                <a:tab pos="2849880" algn="l"/>
              </a:tabLst>
            </a:pPr>
            <a:r>
              <a:rPr lang="es-ES" dirty="0">
                <a:effectLst/>
                <a:latin typeface="Arial" panose="020B0604020202020204" pitchFamily="34" charset="0"/>
                <a:ea typeface="Calibri" panose="020F0502020204030204" pitchFamily="34" charset="0"/>
                <a:cs typeface="Arial" panose="020B0604020202020204" pitchFamily="34" charset="0"/>
              </a:rPr>
              <a:t>Los colores, las luces y los ruidos son muy importantes en los espacios y pueden hacer que rechacemos un espacio porque nos haga sentir inseguridad, miedo</a:t>
            </a:r>
            <a:r>
              <a:rPr lang="es-ES" dirty="0" smtClean="0">
                <a:effectLst/>
                <a:latin typeface="Arial" panose="020B0604020202020204" pitchFamily="34" charset="0"/>
                <a:ea typeface="Calibri" panose="020F0502020204030204" pitchFamily="34" charset="0"/>
                <a:cs typeface="Arial" panose="020B0604020202020204" pitchFamily="34" charset="0"/>
              </a:rPr>
              <a:t>…</a:t>
            </a:r>
          </a:p>
          <a:p>
            <a:pPr>
              <a:spcAft>
                <a:spcPts val="800"/>
              </a:spcAft>
              <a:tabLst>
                <a:tab pos="2849880" algn="l"/>
              </a:tabLst>
            </a:pPr>
            <a:r>
              <a:rPr lang="es-ES" dirty="0" smtClean="0">
                <a:latin typeface="Arial" panose="020B0604020202020204" pitchFamily="34" charset="0"/>
                <a:ea typeface="Calibri" panose="020F0502020204030204" pitchFamily="34" charset="0"/>
                <a:cs typeface="Arial" panose="020B0604020202020204" pitchFamily="34" charset="0"/>
              </a:rPr>
              <a:t>Cómo nos sentimos en un espacio tiene que ver mucho con la accesibilidad cognitiva, y va  determinar de manera muy importante cómo nos vamos a relacionar con el espacio y con las personas que hay en él, o si al final vamos a obtener lo que queríamos por ejemplo, hacer un trámite, comprar un producto, disfrutar de un servicio.</a:t>
            </a:r>
          </a:p>
          <a:p>
            <a:pPr>
              <a:spcAft>
                <a:spcPts val="800"/>
              </a:spcAft>
              <a:tabLst>
                <a:tab pos="2849880" algn="l"/>
              </a:tabLst>
            </a:pPr>
            <a:r>
              <a:rPr lang="es-ES" dirty="0" smtClean="0">
                <a:latin typeface="Arial" panose="020B0604020202020204" pitchFamily="34" charset="0"/>
                <a:ea typeface="Calibri" panose="020F0502020204030204" pitchFamily="34" charset="0"/>
                <a:cs typeface="Arial" panose="020B0604020202020204" pitchFamily="34" charset="0"/>
              </a:rPr>
              <a:t>Invitamos al grupo a compartir sus propias experiencias con preguntas como éstas:</a:t>
            </a:r>
          </a:p>
          <a:p>
            <a:pPr marL="171450" indent="-171450">
              <a:spcAft>
                <a:spcPts val="800"/>
              </a:spcAft>
              <a:buFont typeface="Arial" panose="020B0604020202020204" pitchFamily="34" charset="0"/>
              <a:buChar char="•"/>
              <a:tabLst>
                <a:tab pos="2849880" algn="l"/>
              </a:tabLst>
            </a:pPr>
            <a:r>
              <a:rPr lang="es-ES" b="1" dirty="0" smtClean="0">
                <a:effectLst/>
                <a:latin typeface="Arial" panose="020B0604020202020204" pitchFamily="34" charset="0"/>
                <a:ea typeface="Calibri" panose="020F0502020204030204" pitchFamily="34" charset="0"/>
                <a:cs typeface="Arial" panose="020B0604020202020204" pitchFamily="34" charset="0"/>
              </a:rPr>
              <a:t>¿</a:t>
            </a:r>
            <a:r>
              <a:rPr lang="es-ES" b="1" dirty="0">
                <a:effectLst/>
                <a:latin typeface="Arial" panose="020B0604020202020204" pitchFamily="34" charset="0"/>
                <a:ea typeface="Calibri" panose="020F0502020204030204" pitchFamily="34" charset="0"/>
                <a:cs typeface="Arial" panose="020B0604020202020204" pitchFamily="34" charset="0"/>
              </a:rPr>
              <a:t>Os ha pasado esto alguna vez? </a:t>
            </a:r>
          </a:p>
          <a:p>
            <a:pPr marL="171450" indent="-171450">
              <a:spcAft>
                <a:spcPts val="800"/>
              </a:spcAft>
              <a:buFont typeface="Arial" panose="020B0604020202020204" pitchFamily="34" charset="0"/>
              <a:buChar char="•"/>
              <a:tabLst>
                <a:tab pos="2849880" algn="l"/>
              </a:tabLst>
            </a:pPr>
            <a:r>
              <a:rPr lang="es-ES" b="1" dirty="0" smtClean="0">
                <a:effectLst/>
                <a:latin typeface="Arial" panose="020B0604020202020204" pitchFamily="34" charset="0"/>
                <a:ea typeface="Calibri" panose="020F0502020204030204" pitchFamily="34" charset="0"/>
                <a:cs typeface="Arial" panose="020B0604020202020204" pitchFamily="34" charset="0"/>
              </a:rPr>
              <a:t>¿</a:t>
            </a:r>
            <a:r>
              <a:rPr lang="es-ES" b="1" dirty="0" smtClean="0">
                <a:latin typeface="Arial" panose="020B0604020202020204" pitchFamily="34" charset="0"/>
                <a:ea typeface="Calibri" panose="020F0502020204030204" pitchFamily="34" charset="0"/>
                <a:cs typeface="Arial" panose="020B0604020202020204" pitchFamily="34" charset="0"/>
              </a:rPr>
              <a:t>y qué pasa por ejemplo en </a:t>
            </a:r>
            <a:r>
              <a:rPr lang="es-ES" b="1" dirty="0" smtClean="0">
                <a:effectLst/>
                <a:latin typeface="Arial" panose="020B0604020202020204" pitchFamily="34" charset="0"/>
                <a:ea typeface="Calibri" panose="020F0502020204030204" pitchFamily="34" charset="0"/>
                <a:cs typeface="Arial" panose="020B0604020202020204" pitchFamily="34" charset="0"/>
              </a:rPr>
              <a:t>las </a:t>
            </a:r>
            <a:r>
              <a:rPr lang="es-ES" b="1" dirty="0">
                <a:effectLst/>
                <a:latin typeface="Arial" panose="020B0604020202020204" pitchFamily="34" charset="0"/>
                <a:ea typeface="Calibri" panose="020F0502020204030204" pitchFamily="34" charset="0"/>
                <a:cs typeface="Arial" panose="020B0604020202020204" pitchFamily="34" charset="0"/>
              </a:rPr>
              <a:t>tiendas de ropa con la música muy alta? </a:t>
            </a:r>
          </a:p>
          <a:p>
            <a:pPr marL="171450" indent="-171450">
              <a:spcAft>
                <a:spcPts val="800"/>
              </a:spcAft>
              <a:buFont typeface="Arial" panose="020B0604020202020204" pitchFamily="34" charset="0"/>
              <a:buChar char="•"/>
              <a:tabLst>
                <a:tab pos="2849880" algn="l"/>
              </a:tabLst>
            </a:pPr>
            <a:r>
              <a:rPr lang="es-ES" b="1" dirty="0" smtClean="0">
                <a:latin typeface="Arial" panose="020B0604020202020204" pitchFamily="34" charset="0"/>
                <a:ea typeface="Calibri" panose="020F0502020204030204" pitchFamily="34" charset="0"/>
                <a:cs typeface="Arial" panose="020B0604020202020204" pitchFamily="34" charset="0"/>
              </a:rPr>
              <a:t>¿O qué sucede al entrar </a:t>
            </a:r>
            <a:r>
              <a:rPr lang="es-ES" b="1" dirty="0" smtClean="0">
                <a:effectLst/>
                <a:latin typeface="Arial" panose="020B0604020202020204" pitchFamily="34" charset="0"/>
                <a:ea typeface="Calibri" panose="020F0502020204030204" pitchFamily="34" charset="0"/>
                <a:cs typeface="Arial" panose="020B0604020202020204" pitchFamily="34" charset="0"/>
              </a:rPr>
              <a:t> </a:t>
            </a:r>
            <a:r>
              <a:rPr lang="es-ES" b="1" dirty="0">
                <a:effectLst/>
                <a:latin typeface="Arial" panose="020B0604020202020204" pitchFamily="34" charset="0"/>
                <a:ea typeface="Calibri" panose="020F0502020204030204" pitchFamily="34" charset="0"/>
                <a:cs typeface="Arial" panose="020B0604020202020204" pitchFamily="34" charset="0"/>
              </a:rPr>
              <a:t>en un ascensor con alguien que lleva demasiado </a:t>
            </a:r>
            <a:r>
              <a:rPr lang="es-ES" b="1" dirty="0" smtClean="0">
                <a:effectLst/>
                <a:latin typeface="Arial" panose="020B0604020202020204" pitchFamily="34" charset="0"/>
                <a:ea typeface="Calibri" panose="020F0502020204030204" pitchFamily="34" charset="0"/>
                <a:cs typeface="Arial" panose="020B0604020202020204" pitchFamily="34" charset="0"/>
              </a:rPr>
              <a:t>perfume?</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10</a:t>
            </a:fld>
            <a:endParaRPr lang="es-ES_tradnl"/>
          </a:p>
        </p:txBody>
      </p:sp>
    </p:spTree>
    <p:extLst>
      <p:ext uri="{BB962C8B-B14F-4D97-AF65-F5344CB8AC3E}">
        <p14:creationId xmlns:p14="http://schemas.microsoft.com/office/powerpoint/2010/main" val="4276968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latin typeface="Arial" panose="020B0604020202020204" pitchFamily="34" charset="0"/>
                <a:cs typeface="Arial" panose="020B0604020202020204" pitchFamily="34" charset="0"/>
              </a:rPr>
              <a:t>Cómo están diseñados  los edificios condiciona cómo nos sentimos en ellos.</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Preguntamos </a:t>
            </a:r>
            <a:r>
              <a:rPr lang="es-ES" b="1" dirty="0" smtClean="0">
                <a:latin typeface="Arial" panose="020B0604020202020204" pitchFamily="34" charset="0"/>
                <a:cs typeface="Arial" panose="020B0604020202020204" pitchFamily="34" charset="0"/>
              </a:rPr>
              <a:t>¿Qué sensaciones nos producen cada uno de estos espacios?</a:t>
            </a:r>
          </a:p>
          <a:p>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La accesibilidad cognitiva debería tenerse en cuenta a la hora de diseñar los espacios que van a tener un uso público.</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¿y si el edificio ya está construido? Siempre podemos hacer algo para hacer que  el espacio sea lo m</a:t>
            </a:r>
            <a:r>
              <a:rPr lang="es-ES" dirty="0" smtClean="0">
                <a:latin typeface="Arial" panose="020B0604020202020204" pitchFamily="34" charset="0"/>
                <a:cs typeface="Arial" panose="020B0604020202020204" pitchFamily="34" charset="0"/>
              </a:rPr>
              <a:t>ás amable y acogedor para las personas. Cambios en la decoración, la iluminación, la forma de disponer los muebles, etcétera. </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Para mejorar la accesibilidad cognitiva hay que tener en cuenta que PEQUEÑOS CAMBIOS PUEDEN MARCAR GRANDES DIFERENCIAS.</a:t>
            </a:r>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11</a:t>
            </a:fld>
            <a:endParaRPr lang="es-ES"/>
          </a:p>
        </p:txBody>
      </p:sp>
    </p:spTree>
    <p:extLst>
      <p:ext uri="{BB962C8B-B14F-4D97-AF65-F5344CB8AC3E}">
        <p14:creationId xmlns:p14="http://schemas.microsoft.com/office/powerpoint/2010/main" val="148757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08432"/>
            <a:ext cx="5438140" cy="4466987"/>
          </a:xfrm>
        </p:spPr>
        <p:txBody>
          <a:bodyPr/>
          <a:lstStyle/>
          <a:p>
            <a:r>
              <a:rPr lang="es-ES_tradnl" dirty="0">
                <a:latin typeface="Arial" panose="020B0604020202020204" pitchFamily="34" charset="0"/>
                <a:cs typeface="Arial" panose="020B0604020202020204" pitchFamily="34" charset="0"/>
              </a:rPr>
              <a:t>Hablamos del valor que aporta la accesibilidad </a:t>
            </a:r>
            <a:r>
              <a:rPr lang="es-ES_tradnl" dirty="0" smtClean="0">
                <a:latin typeface="Arial" panose="020B0604020202020204" pitchFamily="34" charset="0"/>
                <a:cs typeface="Arial" panose="020B0604020202020204" pitchFamily="34" charset="0"/>
              </a:rPr>
              <a:t>cognitiva a nuestras comunidades. </a:t>
            </a:r>
          </a:p>
          <a:p>
            <a:endParaRPr lang="es-ES_tradnl" dirty="0">
              <a:effectLst/>
              <a:latin typeface="Arial" panose="020B0604020202020204" pitchFamily="34" charset="0"/>
              <a:ea typeface="Calibri" panose="020F0502020204030204" pitchFamily="34" charset="0"/>
              <a:cs typeface="Arial" panose="020B0604020202020204" pitchFamily="34" charset="0"/>
            </a:endParaRPr>
          </a:p>
          <a:p>
            <a:r>
              <a:rPr lang="es-ES" dirty="0" smtClean="0">
                <a:latin typeface="Arial" panose="020B0604020202020204" pitchFamily="34" charset="0"/>
                <a:ea typeface="Calibri" panose="020F0502020204030204" pitchFamily="34" charset="0"/>
                <a:cs typeface="Arial" panose="020B0604020202020204" pitchFamily="34" charset="0"/>
              </a:rPr>
              <a:t>Podemos</a:t>
            </a:r>
            <a:r>
              <a:rPr lang="es-ES" dirty="0" smtClean="0">
                <a:effectLst/>
                <a:latin typeface="Arial" panose="020B0604020202020204" pitchFamily="34" charset="0"/>
                <a:ea typeface="Calibri" panose="020F0502020204030204" pitchFamily="34" charset="0"/>
                <a:cs typeface="Arial" panose="020B0604020202020204" pitchFamily="34" charset="0"/>
              </a:rPr>
              <a:t> ver  </a:t>
            </a:r>
            <a:r>
              <a:rPr lang="es-ES" dirty="0">
                <a:effectLst/>
                <a:latin typeface="Arial" panose="020B0604020202020204" pitchFamily="34" charset="0"/>
                <a:ea typeface="Calibri" panose="020F0502020204030204" pitchFamily="34" charset="0"/>
                <a:cs typeface="Arial" panose="020B0604020202020204" pitchFamily="34" charset="0"/>
              </a:rPr>
              <a:t>en la diapositiva, </a:t>
            </a:r>
            <a:r>
              <a:rPr lang="es-ES" dirty="0" smtClean="0">
                <a:latin typeface="Arial" panose="020B0604020202020204" pitchFamily="34" charset="0"/>
                <a:ea typeface="Calibri" panose="020F0502020204030204" pitchFamily="34" charset="0"/>
                <a:cs typeface="Arial" panose="020B0604020202020204" pitchFamily="34" charset="0"/>
              </a:rPr>
              <a:t>a qué </a:t>
            </a:r>
            <a:r>
              <a:rPr lang="es-ES" dirty="0" smtClean="0">
                <a:effectLst/>
                <a:latin typeface="Arial" panose="020B0604020202020204" pitchFamily="34" charset="0"/>
                <a:ea typeface="Calibri" panose="020F0502020204030204" pitchFamily="34" charset="0"/>
                <a:cs typeface="Arial" panose="020B0604020202020204" pitchFamily="34" charset="0"/>
              </a:rPr>
              <a:t>personas beneficia. En </a:t>
            </a:r>
            <a:r>
              <a:rPr lang="es-ES" dirty="0">
                <a:effectLst/>
                <a:latin typeface="Arial" panose="020B0604020202020204" pitchFamily="34" charset="0"/>
                <a:ea typeface="Calibri" panose="020F0502020204030204" pitchFamily="34" charset="0"/>
                <a:cs typeface="Arial" panose="020B0604020202020204" pitchFamily="34" charset="0"/>
              </a:rPr>
              <a:t>definitiva beneficia a todo el mundo y sobre todo a colectivos con dificultades de comprensión. </a:t>
            </a:r>
            <a:endParaRPr lang="es-ES" dirty="0" smtClean="0">
              <a:effectLst/>
              <a:latin typeface="Arial" panose="020B0604020202020204" pitchFamily="34" charset="0"/>
              <a:ea typeface="Calibri" panose="020F0502020204030204" pitchFamily="34" charset="0"/>
              <a:cs typeface="Arial" panose="020B0604020202020204" pitchFamily="34" charset="0"/>
            </a:endParaRPr>
          </a:p>
          <a:p>
            <a:endParaRPr lang="es-ES" dirty="0">
              <a:latin typeface="Arial" panose="020B0604020202020204" pitchFamily="34" charset="0"/>
              <a:ea typeface="Calibri" panose="020F0502020204030204" pitchFamily="34" charset="0"/>
              <a:cs typeface="Arial" panose="020B0604020202020204" pitchFamily="34" charset="0"/>
            </a:endParaRPr>
          </a:p>
          <a:p>
            <a:r>
              <a:rPr lang="es-ES" dirty="0" smtClean="0">
                <a:effectLst/>
                <a:latin typeface="Arial" panose="020B0604020202020204" pitchFamily="34" charset="0"/>
                <a:ea typeface="Calibri" panose="020F0502020204030204" pitchFamily="34" charset="0"/>
                <a:cs typeface="Arial" panose="020B0604020202020204" pitchFamily="34" charset="0"/>
              </a:rPr>
              <a:t>Invitamos a la gente a pensar en cuántas personas cercanas han tenido dificultade</a:t>
            </a:r>
            <a:r>
              <a:rPr lang="es-ES" dirty="0" smtClean="0">
                <a:latin typeface="Arial" panose="020B0604020202020204" pitchFamily="34" charset="0"/>
                <a:ea typeface="Calibri" panose="020F0502020204030204" pitchFamily="34" charset="0"/>
                <a:cs typeface="Arial" panose="020B0604020202020204" pitchFamily="34" charset="0"/>
              </a:rPr>
              <a:t>s con la accesibilidad cognitiva, y </a:t>
            </a:r>
            <a:r>
              <a:rPr lang="es-ES" b="1" dirty="0" smtClean="0">
                <a:latin typeface="Arial" panose="020B0604020202020204" pitchFamily="34" charset="0"/>
                <a:ea typeface="Calibri" panose="020F0502020204030204" pitchFamily="34" charset="0"/>
                <a:cs typeface="Arial" panose="020B0604020202020204" pitchFamily="34" charset="0"/>
              </a:rPr>
              <a:t>en qué medida nos ha afectado a cada una de nosotras y nosotros en alguna situación, o nos puede afectar en el futuro</a:t>
            </a:r>
            <a:r>
              <a:rPr lang="es-ES" dirty="0" smtClean="0">
                <a:latin typeface="Arial" panose="020B0604020202020204" pitchFamily="34" charset="0"/>
                <a:ea typeface="Calibri" panose="020F0502020204030204" pitchFamily="34" charset="0"/>
                <a:cs typeface="Arial" panose="020B0604020202020204" pitchFamily="34" charset="0"/>
              </a:rPr>
              <a:t>.</a:t>
            </a:r>
          </a:p>
          <a:p>
            <a:endParaRPr lang="es-ES" dirty="0">
              <a:effectLst/>
              <a:latin typeface="Arial" panose="020B0604020202020204" pitchFamily="34" charset="0"/>
              <a:ea typeface="Calibri" panose="020F0502020204030204" pitchFamily="34" charset="0"/>
              <a:cs typeface="Arial" panose="020B0604020202020204" pitchFamily="34" charset="0"/>
            </a:endParaRPr>
          </a:p>
          <a:p>
            <a:r>
              <a:rPr lang="es-ES" dirty="0" smtClean="0">
                <a:latin typeface="Arial" panose="020B0604020202020204" pitchFamily="34" charset="0"/>
                <a:ea typeface="Calibri" panose="020F0502020204030204" pitchFamily="34" charset="0"/>
                <a:cs typeface="Arial" panose="020B0604020202020204" pitchFamily="34" charset="0"/>
              </a:rPr>
              <a:t>Por esto es muy importante que seamos agentes de sensibilización sobre la importancia de accesibilidad cognitiva, y que hagamos lo posible para promoverla en nuestro entorno cercano: nuestro lugar de trabajo, nuestra asociación, nuestro pueblo, etcétera. </a:t>
            </a:r>
          </a:p>
          <a:p>
            <a:endParaRPr lang="es-ES" dirty="0" smtClean="0">
              <a:latin typeface="Arial" panose="020B0604020202020204" pitchFamily="34" charset="0"/>
              <a:ea typeface="Calibri" panose="020F0502020204030204" pitchFamily="34" charset="0"/>
              <a:cs typeface="Arial" panose="020B0604020202020204" pitchFamily="34" charset="0"/>
            </a:endParaRPr>
          </a:p>
          <a:p>
            <a:r>
              <a:rPr lang="es-ES" dirty="0" smtClean="0">
                <a:latin typeface="Arial" panose="020B0604020202020204" pitchFamily="34" charset="0"/>
                <a:ea typeface="Calibri" panose="020F0502020204030204" pitchFamily="34" charset="0"/>
                <a:cs typeface="Arial" panose="020B0604020202020204" pitchFamily="34" charset="0"/>
              </a:rPr>
              <a:t>La actividad que vamos a hacer es una manera de hacerlo. Con esta motivación pasaremos a explicar qué es un </a:t>
            </a:r>
            <a:r>
              <a:rPr lang="es-ES" dirty="0" err="1" smtClean="0">
                <a:latin typeface="Arial" panose="020B0604020202020204" pitchFamily="34" charset="0"/>
                <a:ea typeface="Calibri" panose="020F0502020204030204" pitchFamily="34" charset="0"/>
                <a:cs typeface="Arial" panose="020B0604020202020204" pitchFamily="34" charset="0"/>
              </a:rPr>
              <a:t>mapping</a:t>
            </a:r>
            <a:r>
              <a:rPr lang="es-ES" dirty="0" smtClean="0">
                <a:latin typeface="Arial" panose="020B0604020202020204" pitchFamily="34" charset="0"/>
                <a:ea typeface="Calibri" panose="020F0502020204030204" pitchFamily="34" charset="0"/>
                <a:cs typeface="Arial" panose="020B0604020202020204" pitchFamily="34" charset="0"/>
              </a:rPr>
              <a:t> </a:t>
            </a:r>
            <a:r>
              <a:rPr lang="es-ES" dirty="0" err="1" smtClean="0">
                <a:latin typeface="Arial" panose="020B0604020202020204" pitchFamily="34" charset="0"/>
                <a:ea typeface="Calibri" panose="020F0502020204030204" pitchFamily="34" charset="0"/>
                <a:cs typeface="Arial" panose="020B0604020202020204" pitchFamily="34" charset="0"/>
              </a:rPr>
              <a:t>party</a:t>
            </a:r>
            <a:r>
              <a:rPr lang="es-ES" dirty="0" smtClean="0">
                <a:latin typeface="Arial" panose="020B0604020202020204" pitchFamily="34" charset="0"/>
                <a:ea typeface="Calibri" panose="020F0502020204030204" pitchFamily="34" charset="0"/>
                <a:cs typeface="Arial" panose="020B0604020202020204" pitchFamily="34" charset="0"/>
              </a:rPr>
              <a:t>.</a:t>
            </a:r>
          </a:p>
          <a:p>
            <a:endParaRPr lang="es-ES" dirty="0">
              <a:effectLst/>
              <a:latin typeface="Arial" panose="020B0604020202020204" pitchFamily="34" charset="0"/>
              <a:ea typeface="Calibri" panose="020F0502020204030204" pitchFamily="34" charset="0"/>
              <a:cs typeface="Arial" panose="020B0604020202020204" pitchFamily="34" charset="0"/>
            </a:endParaRPr>
          </a:p>
          <a:p>
            <a:r>
              <a:rPr lang="es-ES" dirty="0" smtClean="0">
                <a:latin typeface="Arial" panose="020B0604020202020204" pitchFamily="34" charset="0"/>
                <a:ea typeface="Calibri" panose="020F0502020204030204" pitchFamily="34" charset="0"/>
                <a:cs typeface="Arial" panose="020B0604020202020204" pitchFamily="34" charset="0"/>
              </a:rPr>
              <a:t>Recordamos que en la sección de </a:t>
            </a:r>
            <a:r>
              <a:rPr lang="es-ES" b="1" dirty="0" smtClean="0">
                <a:latin typeface="Arial" panose="020B0604020202020204" pitchFamily="34" charset="0"/>
                <a:ea typeface="Calibri" panose="020F0502020204030204" pitchFamily="34" charset="0"/>
                <a:cs typeface="Arial" panose="020B0604020202020204" pitchFamily="34" charset="0"/>
              </a:rPr>
              <a:t>recursos</a:t>
            </a:r>
            <a:r>
              <a:rPr lang="es-ES" dirty="0" smtClean="0">
                <a:latin typeface="Arial" panose="020B0604020202020204" pitchFamily="34" charset="0"/>
                <a:ea typeface="Calibri" panose="020F0502020204030204" pitchFamily="34" charset="0"/>
                <a:cs typeface="Arial" panose="020B0604020202020204" pitchFamily="34" charset="0"/>
              </a:rPr>
              <a:t> de la página web del proyecto, podemos encontrar otras </a:t>
            </a:r>
            <a:r>
              <a:rPr lang="es-ES" dirty="0" smtClean="0">
                <a:latin typeface="Arial" panose="020B0604020202020204" pitchFamily="34" charset="0"/>
                <a:ea typeface="Calibri" panose="020F0502020204030204" pitchFamily="34" charset="0"/>
                <a:cs typeface="Arial" panose="020B0604020202020204" pitchFamily="34" charset="0"/>
              </a:rPr>
              <a:t>actividades </a:t>
            </a:r>
            <a:r>
              <a:rPr lang="es-ES" dirty="0" smtClean="0">
                <a:latin typeface="Arial" panose="020B0604020202020204" pitchFamily="34" charset="0"/>
                <a:ea typeface="Calibri" panose="020F0502020204030204" pitchFamily="34" charset="0"/>
                <a:cs typeface="Arial" panose="020B0604020202020204" pitchFamily="34" charset="0"/>
              </a:rPr>
              <a:t>para mejorar la accesibilidad cognitiva.</a:t>
            </a:r>
            <a:endParaRPr lang="es-ES" dirty="0">
              <a:effectLst/>
              <a:latin typeface="Arial" panose="020B0604020202020204" pitchFamily="34" charset="0"/>
              <a:ea typeface="Calibri" panose="020F0502020204030204" pitchFamily="34" charset="0"/>
              <a:cs typeface="Arial" panose="020B0604020202020204" pitchFamily="34" charset="0"/>
            </a:endParaRPr>
          </a:p>
          <a:p>
            <a:endParaRPr lang="es-ES_tradnl" dirty="0" smtClean="0"/>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12</a:t>
            </a:fld>
            <a:endParaRPr lang="es-ES_tradnl"/>
          </a:p>
        </p:txBody>
      </p:sp>
    </p:spTree>
    <p:extLst>
      <p:ext uri="{BB962C8B-B14F-4D97-AF65-F5344CB8AC3E}">
        <p14:creationId xmlns:p14="http://schemas.microsoft.com/office/powerpoint/2010/main" val="48275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latin typeface="Arial" panose="020B0604020202020204" pitchFamily="34" charset="0"/>
                <a:cs typeface="Arial" panose="020B0604020202020204" pitchFamily="34" charset="0"/>
              </a:rPr>
              <a:t>Explicar, para los que no se manejan en inglés, que </a:t>
            </a:r>
            <a:r>
              <a:rPr lang="es-ES" dirty="0" err="1" smtClean="0">
                <a:latin typeface="Arial" panose="020B0604020202020204" pitchFamily="34" charset="0"/>
                <a:cs typeface="Arial" panose="020B0604020202020204" pitchFamily="34" charset="0"/>
              </a:rPr>
              <a:t>Mapping</a:t>
            </a:r>
            <a:r>
              <a:rPr lang="es-ES" dirty="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party</a:t>
            </a:r>
            <a:r>
              <a:rPr lang="es-ES" dirty="0" smtClean="0">
                <a:latin typeface="Arial" panose="020B0604020202020204" pitchFamily="34" charset="0"/>
                <a:cs typeface="Arial" panose="020B0604020202020204" pitchFamily="34" charset="0"/>
              </a:rPr>
              <a:t> significa “fiesta del mapeo” o “fiesta del mapa”</a:t>
            </a:r>
          </a:p>
          <a:p>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Explicamos también que </a:t>
            </a:r>
            <a:r>
              <a:rPr lang="es-ES" b="1" dirty="0" smtClean="0">
                <a:latin typeface="Arial" panose="020B0604020202020204" pitchFamily="34" charset="0"/>
                <a:cs typeface="Arial" panose="020B0604020202020204" pitchFamily="34" charset="0"/>
              </a:rPr>
              <a:t>mapear </a:t>
            </a:r>
            <a:r>
              <a:rPr lang="es-ES" dirty="0" smtClean="0">
                <a:latin typeface="Arial" panose="020B0604020202020204" pitchFamily="34" charset="0"/>
                <a:cs typeface="Arial" panose="020B0604020202020204" pitchFamily="34" charset="0"/>
              </a:rPr>
              <a:t>significa sencillamente situar o marcar algo en un mapa.</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Así que eso es lo que vamos a hacer: una actividad divertida para poner cosas en un mapa.</a:t>
            </a:r>
          </a:p>
          <a:p>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Explicaremos ahora qué vamos a mapear y cómo hacerlo.</a:t>
            </a: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13</a:t>
            </a:fld>
            <a:endParaRPr lang="es-ES"/>
          </a:p>
        </p:txBody>
      </p:sp>
    </p:spTree>
    <p:extLst>
      <p:ext uri="{BB962C8B-B14F-4D97-AF65-F5344CB8AC3E}">
        <p14:creationId xmlns:p14="http://schemas.microsoft.com/office/powerpoint/2010/main" val="151850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latin typeface="Arial" panose="020B0604020202020204" pitchFamily="34" charset="0"/>
                <a:cs typeface="Arial" panose="020B0604020202020204" pitchFamily="34" charset="0"/>
              </a:rPr>
              <a:t>Un </a:t>
            </a:r>
            <a:r>
              <a:rPr lang="es-ES" b="1" dirty="0" err="1" smtClean="0">
                <a:latin typeface="Arial" panose="020B0604020202020204" pitchFamily="34" charset="0"/>
                <a:cs typeface="Arial" panose="020B0604020202020204" pitchFamily="34" charset="0"/>
              </a:rPr>
              <a:t>Mapping</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Party</a:t>
            </a:r>
            <a:r>
              <a:rPr lang="es-ES" b="1" dirty="0" smtClean="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e</a:t>
            </a:r>
            <a:r>
              <a:rPr lang="es-ES" b="0" i="0" u="none" strike="noStrike" baseline="0" dirty="0" smtClean="0">
                <a:latin typeface="Arial" panose="020B0604020202020204" pitchFamily="34" charset="0"/>
                <a:cs typeface="Arial" panose="020B0604020202020204" pitchFamily="34" charset="0"/>
              </a:rPr>
              <a:t>s </a:t>
            </a:r>
            <a:r>
              <a:rPr lang="es-ES" b="0" i="0" u="none" strike="noStrike" baseline="0" dirty="0">
                <a:latin typeface="Arial" panose="020B0604020202020204" pitchFamily="34" charset="0"/>
                <a:cs typeface="Arial" panose="020B0604020202020204" pitchFamily="34" charset="0"/>
              </a:rPr>
              <a:t>una actividad de </a:t>
            </a:r>
            <a:r>
              <a:rPr lang="es-ES" b="1" i="0" u="none" strike="noStrike" baseline="0" dirty="0">
                <a:latin typeface="Arial" panose="020B0604020202020204" pitchFamily="34" charset="0"/>
                <a:cs typeface="Arial" panose="020B0604020202020204" pitchFamily="34" charset="0"/>
              </a:rPr>
              <a:t>participación </a:t>
            </a:r>
            <a:r>
              <a:rPr lang="es-ES" b="1" i="0" u="none" strike="noStrike" baseline="0" dirty="0" smtClean="0">
                <a:latin typeface="Arial" panose="020B0604020202020204" pitchFamily="34" charset="0"/>
                <a:cs typeface="Arial" panose="020B0604020202020204" pitchFamily="34" charset="0"/>
              </a:rPr>
              <a:t>ciudadana</a:t>
            </a:r>
            <a:r>
              <a:rPr lang="es-ES" b="0" i="0" u="none" strike="noStrike" baseline="0" dirty="0" smtClean="0">
                <a:solidFill>
                  <a:srgbClr val="5270FF"/>
                </a:solidFill>
                <a:latin typeface="Arial" panose="020B0604020202020204" pitchFamily="34" charset="0"/>
                <a:cs typeface="Arial" panose="020B0604020202020204" pitchFamily="34" charset="0"/>
              </a:rPr>
              <a:t>.</a:t>
            </a:r>
            <a:r>
              <a:rPr lang="es-ES" b="0" i="0" u="none" strike="noStrike" dirty="0" smtClean="0">
                <a:solidFill>
                  <a:srgbClr val="5270FF"/>
                </a:solidFill>
                <a:latin typeface="Arial" panose="020B0604020202020204" pitchFamily="34" charset="0"/>
                <a:cs typeface="Arial" panose="020B0604020202020204" pitchFamily="34" charset="0"/>
              </a:rPr>
              <a:t> </a:t>
            </a:r>
          </a:p>
          <a:p>
            <a:endParaRPr lang="es-ES" dirty="0">
              <a:solidFill>
                <a:srgbClr val="5270FF"/>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Básicamente se trata de hacer dos cosas: </a:t>
            </a:r>
            <a:r>
              <a:rPr lang="es-ES" b="1" dirty="0">
                <a:solidFill>
                  <a:srgbClr val="000000"/>
                </a:solidFill>
                <a:latin typeface="Arial" panose="020B0604020202020204" pitchFamily="34" charset="0"/>
                <a:cs typeface="Arial" panose="020B0604020202020204" pitchFamily="34" charset="0"/>
              </a:rPr>
              <a:t>callejear </a:t>
            </a:r>
            <a:r>
              <a:rPr lang="es-ES" dirty="0">
                <a:solidFill>
                  <a:srgbClr val="000000"/>
                </a:solidFill>
                <a:latin typeface="Arial" panose="020B0604020202020204" pitchFamily="34" charset="0"/>
                <a:cs typeface="Arial" panose="020B0604020202020204" pitchFamily="34" charset="0"/>
              </a:rPr>
              <a:t>y </a:t>
            </a:r>
            <a:r>
              <a:rPr lang="es-ES" b="1" dirty="0" smtClean="0">
                <a:solidFill>
                  <a:srgbClr val="000000"/>
                </a:solidFill>
                <a:latin typeface="Arial" panose="020B0604020202020204" pitchFamily="34" charset="0"/>
                <a:cs typeface="Arial" panose="020B0604020202020204" pitchFamily="34" charset="0"/>
              </a:rPr>
              <a:t>mapear:</a:t>
            </a:r>
            <a:endParaRPr lang="es-ES" b="1" dirty="0">
              <a:solidFill>
                <a:srgbClr val="000000"/>
              </a:solidFill>
              <a:latin typeface="Arial" panose="020B0604020202020204" pitchFamily="34" charset="0"/>
              <a:cs typeface="Arial" panose="020B0604020202020204" pitchFamily="34" charset="0"/>
            </a:endParaRPr>
          </a:p>
          <a:p>
            <a:endParaRPr lang="es-ES" dirty="0">
              <a:solidFill>
                <a:srgbClr val="5270F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b="0" i="0" u="none" strike="noStrike" baseline="0" dirty="0" smtClean="0">
                <a:solidFill>
                  <a:srgbClr val="000000"/>
                </a:solidFill>
                <a:latin typeface="Arial" panose="020B0604020202020204" pitchFamily="34" charset="0"/>
                <a:cs typeface="Arial" panose="020B0604020202020204" pitchFamily="34" charset="0"/>
              </a:rPr>
              <a:t>Un</a:t>
            </a:r>
            <a:r>
              <a:rPr lang="es-ES" b="0" i="0" u="none" strike="noStrike" dirty="0" smtClean="0">
                <a:solidFill>
                  <a:srgbClr val="000000"/>
                </a:solidFill>
                <a:latin typeface="Arial" panose="020B0604020202020204" pitchFamily="34" charset="0"/>
                <a:cs typeface="Arial" panose="020B0604020202020204" pitchFamily="34" charset="0"/>
              </a:rPr>
              <a:t> grupo de gente, comprometida con la accesibilidad cognitiva, pasea por su localidad y visita </a:t>
            </a:r>
            <a:r>
              <a:rPr lang="es-ES" b="0" i="0" u="none" strike="noStrike" baseline="0" dirty="0" smtClean="0">
                <a:solidFill>
                  <a:srgbClr val="000000"/>
                </a:solidFill>
                <a:latin typeface="Arial" panose="020B0604020202020204" pitchFamily="34" charset="0"/>
                <a:cs typeface="Arial" panose="020B0604020202020204" pitchFamily="34" charset="0"/>
              </a:rPr>
              <a:t> </a:t>
            </a:r>
            <a:r>
              <a:rPr lang="es-ES" b="0" i="0" u="none" strike="noStrike" baseline="0" dirty="0">
                <a:solidFill>
                  <a:srgbClr val="000000"/>
                </a:solidFill>
                <a:latin typeface="Arial" panose="020B0604020202020204" pitchFamily="34" charset="0"/>
                <a:cs typeface="Arial" panose="020B0604020202020204" pitchFamily="34" charset="0"/>
              </a:rPr>
              <a:t>espacios de uso público (comercios, bibliotecas, </a:t>
            </a:r>
            <a:r>
              <a:rPr lang="es-ES" b="0" i="0" u="none" strike="noStrike" baseline="0" dirty="0" smtClean="0">
                <a:solidFill>
                  <a:srgbClr val="000000"/>
                </a:solidFill>
                <a:latin typeface="Arial" panose="020B0604020202020204" pitchFamily="34" charset="0"/>
                <a:cs typeface="Arial" panose="020B0604020202020204" pitchFamily="34" charset="0"/>
              </a:rPr>
              <a:t>Ayuntamiento,</a:t>
            </a:r>
            <a:r>
              <a:rPr lang="es-ES" b="0" i="0" u="none" strike="noStrike" dirty="0" smtClean="0">
                <a:solidFill>
                  <a:srgbClr val="000000"/>
                </a:solidFill>
                <a:latin typeface="Arial" panose="020B0604020202020204" pitchFamily="34" charset="0"/>
                <a:cs typeface="Arial" panose="020B0604020202020204" pitchFamily="34" charset="0"/>
              </a:rPr>
              <a:t> etcétera) </a:t>
            </a:r>
            <a:r>
              <a:rPr lang="es-ES" b="0" i="0" u="none" strike="noStrike" baseline="0" dirty="0" smtClean="0">
                <a:solidFill>
                  <a:srgbClr val="000000"/>
                </a:solidFill>
                <a:latin typeface="Arial" panose="020B0604020202020204" pitchFamily="34" charset="0"/>
                <a:cs typeface="Arial" panose="020B0604020202020204" pitchFamily="34" charset="0"/>
              </a:rPr>
              <a:t> </a:t>
            </a:r>
            <a:r>
              <a:rPr lang="es-ES" b="0" i="0" u="none" strike="noStrike" baseline="0" dirty="0">
                <a:solidFill>
                  <a:srgbClr val="000000"/>
                </a:solidFill>
                <a:latin typeface="Arial" panose="020B0604020202020204" pitchFamily="34" charset="0"/>
                <a:cs typeface="Arial" panose="020B0604020202020204" pitchFamily="34" charset="0"/>
              </a:rPr>
              <a:t>y </a:t>
            </a:r>
            <a:r>
              <a:rPr lang="es-ES" b="0" i="0" u="none" strike="noStrike" baseline="0" dirty="0" smtClean="0">
                <a:solidFill>
                  <a:srgbClr val="000000"/>
                </a:solidFill>
                <a:latin typeface="Arial" panose="020B0604020202020204" pitchFamily="34" charset="0"/>
                <a:cs typeface="Arial" panose="020B0604020202020204" pitchFamily="34" charset="0"/>
              </a:rPr>
              <a:t>hace</a:t>
            </a:r>
            <a:r>
              <a:rPr lang="es-ES" b="0" i="0" u="none" strike="noStrike" dirty="0" smtClean="0">
                <a:solidFill>
                  <a:srgbClr val="000000"/>
                </a:solidFill>
                <a:latin typeface="Arial" panose="020B0604020202020204" pitchFamily="34" charset="0"/>
                <a:cs typeface="Arial" panose="020B0604020202020204" pitchFamily="34" charset="0"/>
              </a:rPr>
              <a:t> </a:t>
            </a:r>
            <a:r>
              <a:rPr lang="es-ES" b="0" i="0" u="none" strike="noStrike" baseline="0" dirty="0" smtClean="0">
                <a:solidFill>
                  <a:srgbClr val="000000"/>
                </a:solidFill>
                <a:latin typeface="Arial" panose="020B0604020202020204" pitchFamily="34" charset="0"/>
                <a:cs typeface="Arial" panose="020B0604020202020204" pitchFamily="34" charset="0"/>
              </a:rPr>
              <a:t>una </a:t>
            </a:r>
            <a:r>
              <a:rPr lang="es-ES" b="0" i="0" u="none" strike="noStrike" baseline="0" dirty="0">
                <a:solidFill>
                  <a:srgbClr val="000000"/>
                </a:solidFill>
                <a:latin typeface="Arial" panose="020B0604020202020204" pitchFamily="34" charset="0"/>
                <a:cs typeface="Arial" panose="020B0604020202020204" pitchFamily="34" charset="0"/>
              </a:rPr>
              <a:t>valoración </a:t>
            </a:r>
            <a:r>
              <a:rPr lang="es-ES" b="0" i="0" u="none" strike="noStrike" baseline="0" dirty="0" smtClean="0">
                <a:solidFill>
                  <a:srgbClr val="000000"/>
                </a:solidFill>
                <a:latin typeface="Arial" panose="020B0604020202020204" pitchFamily="34" charset="0"/>
                <a:cs typeface="Arial" panose="020B0604020202020204" pitchFamily="34" charset="0"/>
              </a:rPr>
              <a:t>muy sencilla de </a:t>
            </a:r>
            <a:r>
              <a:rPr lang="es-ES" b="0" i="0" u="none" strike="noStrike" baseline="0" dirty="0">
                <a:solidFill>
                  <a:srgbClr val="000000"/>
                </a:solidFill>
                <a:latin typeface="Arial" panose="020B0604020202020204" pitchFamily="34" charset="0"/>
                <a:cs typeface="Arial" panose="020B0604020202020204" pitchFamily="34" charset="0"/>
              </a:rPr>
              <a:t>su accesibilidad </a:t>
            </a:r>
            <a:r>
              <a:rPr lang="es-ES" b="0" i="0" u="none" strike="noStrike" baseline="0" dirty="0" smtClean="0">
                <a:solidFill>
                  <a:srgbClr val="000000"/>
                </a:solidFill>
                <a:latin typeface="Arial" panose="020B0604020202020204" pitchFamily="34" charset="0"/>
                <a:cs typeface="Arial" panose="020B0604020202020204" pitchFamily="34" charset="0"/>
              </a:rPr>
              <a:t>cognitiva</a:t>
            </a:r>
            <a:r>
              <a:rPr lang="es-ES" b="0" i="0" u="none" strike="noStrike" baseline="0" dirty="0" smtClean="0">
                <a:solidFill>
                  <a:srgbClr val="000000"/>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s-E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dirty="0" smtClean="0">
                <a:latin typeface="Arial" panose="020B0604020202020204" pitchFamily="34" charset="0"/>
                <a:cs typeface="Arial" panose="020B0604020202020204" pitchFamily="34" charset="0"/>
              </a:rPr>
              <a:t>Los </a:t>
            </a:r>
            <a:r>
              <a:rPr lang="es-ES" dirty="0">
                <a:latin typeface="Arial" panose="020B0604020202020204" pitchFamily="34" charset="0"/>
                <a:cs typeface="Arial" panose="020B0604020202020204" pitchFamily="34" charset="0"/>
              </a:rPr>
              <a:t>espacios evaluados se sitúan en un Mapa Virtual, que llamamos </a:t>
            </a:r>
            <a:r>
              <a:rPr lang="es-ES" b="1" dirty="0">
                <a:latin typeface="Arial" panose="020B0604020202020204" pitchFamily="34" charset="0"/>
                <a:cs typeface="Arial" panose="020B0604020202020204" pitchFamily="34" charset="0"/>
              </a:rPr>
              <a:t>Mapa de La Accesibilidad </a:t>
            </a:r>
            <a:r>
              <a:rPr lang="es-ES" b="1" dirty="0" smtClean="0">
                <a:latin typeface="Arial" panose="020B0604020202020204" pitchFamily="34" charset="0"/>
                <a:cs typeface="Arial" panose="020B0604020202020204" pitchFamily="34" charset="0"/>
              </a:rPr>
              <a:t>Cognitiva, </a:t>
            </a:r>
            <a:r>
              <a:rPr lang="es-ES" dirty="0" smtClean="0">
                <a:solidFill>
                  <a:srgbClr val="000000"/>
                </a:solidFill>
                <a:latin typeface="Arial" panose="020B0604020202020204" pitchFamily="34" charset="0"/>
                <a:cs typeface="Arial" panose="020B0604020202020204" pitchFamily="34" charset="0"/>
              </a:rPr>
              <a:t>indicando </a:t>
            </a:r>
            <a:r>
              <a:rPr lang="es-ES" dirty="0">
                <a:solidFill>
                  <a:srgbClr val="000000"/>
                </a:solidFill>
                <a:latin typeface="Arial" panose="020B0604020202020204" pitchFamily="34" charset="0"/>
                <a:cs typeface="Arial" panose="020B0604020202020204" pitchFamily="34" charset="0"/>
              </a:rPr>
              <a:t>si son más o menos accesibles. </a:t>
            </a:r>
          </a:p>
          <a:p>
            <a:pPr marL="171450" indent="-171450">
              <a:buFont typeface="Arial" panose="020B0604020202020204" pitchFamily="34" charset="0"/>
              <a:buChar char="•"/>
            </a:pPr>
            <a:endParaRPr lang="es-ES" b="1" dirty="0">
              <a:latin typeface="Arial" panose="020B0604020202020204" pitchFamily="34" charset="0"/>
              <a:cs typeface="Arial" panose="020B0604020202020204" pitchFamily="34" charset="0"/>
            </a:endParaRPr>
          </a:p>
          <a:p>
            <a:r>
              <a:rPr lang="es-ES" b="0" i="0" u="none" strike="noStrike" baseline="0" dirty="0" smtClean="0">
                <a:solidFill>
                  <a:srgbClr val="000000"/>
                </a:solidFill>
                <a:latin typeface="Arial" panose="020B0604020202020204" pitchFamily="34" charset="0"/>
                <a:cs typeface="Arial" panose="020B0604020202020204" pitchFamily="34" charset="0"/>
              </a:rPr>
              <a:t>Después </a:t>
            </a:r>
            <a:r>
              <a:rPr lang="es-ES" b="0" i="0" u="none" strike="noStrike" baseline="0" dirty="0" smtClean="0">
                <a:solidFill>
                  <a:srgbClr val="000000"/>
                </a:solidFill>
                <a:latin typeface="Arial" panose="020B0604020202020204" pitchFamily="34" charset="0"/>
                <a:cs typeface="Arial" panose="020B0604020202020204" pitchFamily="34" charset="0"/>
              </a:rPr>
              <a:t>de visitar </a:t>
            </a:r>
            <a:r>
              <a:rPr lang="es-ES" b="0" i="0" u="none" strike="noStrike" baseline="0" dirty="0" smtClean="0">
                <a:solidFill>
                  <a:srgbClr val="000000"/>
                </a:solidFill>
                <a:latin typeface="Arial" panose="020B0604020202020204" pitchFamily="34" charset="0"/>
                <a:cs typeface="Arial" panose="020B0604020202020204" pitchFamily="34" charset="0"/>
              </a:rPr>
              <a:t>y mapear los </a:t>
            </a:r>
            <a:r>
              <a:rPr lang="es-ES" b="0" i="0" u="none" strike="noStrike" baseline="0" dirty="0" smtClean="0">
                <a:solidFill>
                  <a:srgbClr val="000000"/>
                </a:solidFill>
                <a:latin typeface="Arial" panose="020B0604020202020204" pitchFamily="34" charset="0"/>
                <a:cs typeface="Arial" panose="020B0604020202020204" pitchFamily="34" charset="0"/>
              </a:rPr>
              <a:t>espacios, el grupo se reúne de nuevo  para comentar la </a:t>
            </a:r>
            <a:r>
              <a:rPr lang="es-ES" b="0" i="0" u="none" strike="noStrike" baseline="0" dirty="0" smtClean="0">
                <a:solidFill>
                  <a:srgbClr val="000000"/>
                </a:solidFill>
                <a:latin typeface="Arial" panose="020B0604020202020204" pitchFamily="34" charset="0"/>
                <a:cs typeface="Arial" panose="020B0604020202020204" pitchFamily="34" charset="0"/>
              </a:rPr>
              <a:t>experiencia.</a:t>
            </a:r>
            <a:endParaRPr lang="es-ES" b="0" i="0" u="none" strike="noStrike" baseline="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14</a:t>
            </a:fld>
            <a:endParaRPr lang="es-ES"/>
          </a:p>
        </p:txBody>
      </p:sp>
    </p:spTree>
    <p:extLst>
      <p:ext uri="{BB962C8B-B14F-4D97-AF65-F5344CB8AC3E}">
        <p14:creationId xmlns:p14="http://schemas.microsoft.com/office/powerpoint/2010/main" val="21638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latin typeface="Arial" panose="020B0604020202020204" pitchFamily="34" charset="0"/>
                <a:cs typeface="Arial" panose="020B0604020202020204" pitchFamily="34" charset="0"/>
              </a:rPr>
              <a:t>Explicamo</a:t>
            </a:r>
            <a:r>
              <a:rPr lang="es-ES" baseline="0" dirty="0" smtClean="0">
                <a:latin typeface="Arial" panose="020B0604020202020204" pitchFamily="34" charset="0"/>
                <a:cs typeface="Arial" panose="020B0604020202020204" pitchFamily="34" charset="0"/>
              </a:rPr>
              <a:t>s, siguiendo la diapositiva, el esquema que vamos a seguir para hacer nuestro </a:t>
            </a:r>
            <a:r>
              <a:rPr lang="es-ES" baseline="0" dirty="0" err="1" smtClean="0">
                <a:latin typeface="Arial" panose="020B0604020202020204" pitchFamily="34" charset="0"/>
                <a:cs typeface="Arial" panose="020B0604020202020204" pitchFamily="34" charset="0"/>
              </a:rPr>
              <a:t>Mapping</a:t>
            </a:r>
            <a:r>
              <a:rPr lang="es-ES" baseline="0" dirty="0" smtClean="0">
                <a:latin typeface="Arial" panose="020B0604020202020204" pitchFamily="34" charset="0"/>
                <a:cs typeface="Arial" panose="020B0604020202020204" pitchFamily="34" charset="0"/>
              </a:rPr>
              <a:t> </a:t>
            </a:r>
            <a:r>
              <a:rPr lang="es-ES" baseline="0" dirty="0" err="1" smtClean="0">
                <a:latin typeface="Arial" panose="020B0604020202020204" pitchFamily="34" charset="0"/>
                <a:cs typeface="Arial" panose="020B0604020202020204" pitchFamily="34" charset="0"/>
              </a:rPr>
              <a:t>Party</a:t>
            </a:r>
            <a:r>
              <a:rPr lang="es-ES" baseline="0" dirty="0" smtClean="0">
                <a:latin typeface="Arial" panose="020B0604020202020204" pitchFamily="34" charset="0"/>
                <a:cs typeface="Arial" panose="020B0604020202020204" pitchFamily="34" charset="0"/>
              </a:rPr>
              <a:t>.</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La valoración de la accesibilidad cognitiva de los espacios que vayamos encontrando en nuestro recorrido, se hace de acuerdo a unos criterios que vamos a explicar a continuación.</a:t>
            </a:r>
            <a:endParaRPr lang="es-ES" baseline="0" dirty="0" smtClean="0">
              <a:latin typeface="Arial" panose="020B0604020202020204" pitchFamily="34" charset="0"/>
              <a:cs typeface="Arial" panose="020B0604020202020204" pitchFamily="34" charset="0"/>
            </a:endParaRPr>
          </a:p>
          <a:p>
            <a:endParaRPr lang="es-ES" baseline="0" dirty="0" smtClean="0">
              <a:latin typeface="Arial" panose="020B0604020202020204" pitchFamily="34" charset="0"/>
              <a:cs typeface="Arial" panose="020B0604020202020204" pitchFamily="34" charset="0"/>
            </a:endParaRPr>
          </a:p>
          <a:p>
            <a:r>
              <a:rPr lang="es-ES" baseline="0" dirty="0" smtClean="0">
                <a:latin typeface="Arial" panose="020B0604020202020204" pitchFamily="34" charset="0"/>
                <a:cs typeface="Arial" panose="020B0604020202020204" pitchFamily="34" charset="0"/>
              </a:rPr>
              <a:t>Se podrá visitar cualquier establecimiento que este abierto al público.  </a:t>
            </a:r>
            <a:endParaRPr lang="es-ES" baseline="0"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baseline="0" dirty="0" smtClean="0">
                <a:latin typeface="Arial" panose="020B0604020202020204" pitchFamily="34" charset="0"/>
                <a:cs typeface="Arial" panose="020B0604020202020204" pitchFamily="34" charset="0"/>
              </a:rPr>
              <a:t>Pueden </a:t>
            </a:r>
            <a:r>
              <a:rPr lang="es-ES" baseline="0" dirty="0" smtClean="0">
                <a:latin typeface="Arial" panose="020B0604020202020204" pitchFamily="34" charset="0"/>
                <a:cs typeface="Arial" panose="020B0604020202020204" pitchFamily="34" charset="0"/>
              </a:rPr>
              <a:t>ser comercios, bares, </a:t>
            </a:r>
            <a:r>
              <a:rPr lang="es-ES" baseline="0" dirty="0" smtClean="0">
                <a:latin typeface="Arial" panose="020B0604020202020204" pitchFamily="34" charset="0"/>
                <a:cs typeface="Arial" panose="020B0604020202020204" pitchFamily="34" charset="0"/>
              </a:rPr>
              <a:t>organismos </a:t>
            </a:r>
            <a:r>
              <a:rPr lang="es-ES" baseline="0" dirty="0" smtClean="0">
                <a:latin typeface="Arial" panose="020B0604020202020204" pitchFamily="34" charset="0"/>
                <a:cs typeface="Arial" panose="020B0604020202020204" pitchFamily="34" charset="0"/>
              </a:rPr>
              <a:t>públicos </a:t>
            </a:r>
            <a:r>
              <a:rPr lang="es-ES" baseline="0" dirty="0" smtClean="0">
                <a:latin typeface="Arial" panose="020B0604020202020204" pitchFamily="34" charset="0"/>
                <a:cs typeface="Arial" panose="020B0604020202020204" pitchFamily="34" charset="0"/>
              </a:rPr>
              <a:t>(como </a:t>
            </a:r>
            <a:r>
              <a:rPr lang="es-ES" baseline="0" dirty="0" smtClean="0">
                <a:latin typeface="Arial" panose="020B0604020202020204" pitchFamily="34" charset="0"/>
                <a:cs typeface="Arial" panose="020B0604020202020204" pitchFamily="34" charset="0"/>
              </a:rPr>
              <a:t>el </a:t>
            </a:r>
            <a:r>
              <a:rPr lang="es-ES" baseline="0" dirty="0" smtClean="0">
                <a:latin typeface="Arial" panose="020B0604020202020204" pitchFamily="34" charset="0"/>
                <a:cs typeface="Arial" panose="020B0604020202020204" pitchFamily="34" charset="0"/>
              </a:rPr>
              <a:t>ayuntamiento,</a:t>
            </a:r>
            <a:r>
              <a:rPr lang="es-ES" dirty="0" smtClean="0">
                <a:latin typeface="Arial" panose="020B0604020202020204" pitchFamily="34" charset="0"/>
                <a:cs typeface="Arial" panose="020B0604020202020204" pitchFamily="34" charset="0"/>
              </a:rPr>
              <a:t> una </a:t>
            </a:r>
            <a:r>
              <a:rPr lang="es-ES" baseline="0" dirty="0" smtClean="0">
                <a:latin typeface="Arial" panose="020B0604020202020204" pitchFamily="34" charset="0"/>
                <a:cs typeface="Arial" panose="020B0604020202020204" pitchFamily="34" charset="0"/>
              </a:rPr>
              <a:t>biblioteca</a:t>
            </a:r>
            <a:r>
              <a:rPr lang="es-ES" baseline="0" dirty="0" smtClean="0">
                <a:latin typeface="Arial" panose="020B0604020202020204" pitchFamily="34" charset="0"/>
                <a:cs typeface="Arial" panose="020B0604020202020204" pitchFamily="34" charset="0"/>
              </a:rPr>
              <a:t>, </a:t>
            </a:r>
            <a:r>
              <a:rPr lang="es-ES" baseline="0" dirty="0" smtClean="0">
                <a:latin typeface="Arial" panose="020B0604020202020204" pitchFamily="34" charset="0"/>
                <a:cs typeface="Arial" panose="020B0604020202020204" pitchFamily="34" charset="0"/>
              </a:rPr>
              <a:t>la casa </a:t>
            </a:r>
            <a:r>
              <a:rPr lang="es-ES" baseline="0" dirty="0" smtClean="0">
                <a:latin typeface="Arial" panose="020B0604020202020204" pitchFamily="34" charset="0"/>
                <a:cs typeface="Arial" panose="020B0604020202020204" pitchFamily="34" charset="0"/>
              </a:rPr>
              <a:t>de la </a:t>
            </a:r>
            <a:r>
              <a:rPr lang="es-ES" baseline="0" dirty="0" smtClean="0">
                <a:latin typeface="Arial" panose="020B0604020202020204" pitchFamily="34" charset="0"/>
                <a:cs typeface="Arial" panose="020B0604020202020204" pitchFamily="34" charset="0"/>
              </a:rPr>
              <a:t>cultura,</a:t>
            </a:r>
            <a:r>
              <a:rPr lang="es-ES" dirty="0" smtClean="0">
                <a:latin typeface="Arial" panose="020B0604020202020204" pitchFamily="34" charset="0"/>
                <a:cs typeface="Arial" panose="020B0604020202020204" pitchFamily="34" charset="0"/>
              </a:rPr>
              <a:t> </a:t>
            </a:r>
            <a:r>
              <a:rPr lang="es-ES" baseline="0" dirty="0" smtClean="0">
                <a:latin typeface="Arial" panose="020B0604020202020204" pitchFamily="34" charset="0"/>
                <a:cs typeface="Arial" panose="020B0604020202020204" pitchFamily="34" charset="0"/>
              </a:rPr>
              <a:t>el </a:t>
            </a:r>
            <a:r>
              <a:rPr lang="es-ES" baseline="0" dirty="0" smtClean="0">
                <a:latin typeface="Arial" panose="020B0604020202020204" pitchFamily="34" charset="0"/>
                <a:cs typeface="Arial" panose="020B0604020202020204" pitchFamily="34" charset="0"/>
              </a:rPr>
              <a:t>centro de la </a:t>
            </a:r>
            <a:r>
              <a:rPr lang="es-ES" baseline="0" dirty="0" smtClean="0">
                <a:latin typeface="Arial" panose="020B0604020202020204" pitchFamily="34" charset="0"/>
                <a:cs typeface="Arial" panose="020B0604020202020204" pitchFamily="34" charset="0"/>
              </a:rPr>
              <a:t>mujer, o</a:t>
            </a:r>
            <a:r>
              <a:rPr lang="es-ES" dirty="0" smtClean="0">
                <a:latin typeface="Arial" panose="020B0604020202020204" pitchFamily="34" charset="0"/>
                <a:cs typeface="Arial" panose="020B0604020202020204" pitchFamily="34" charset="0"/>
              </a:rPr>
              <a:t> cualquier otro</a:t>
            </a:r>
            <a:r>
              <a:rPr lang="es-ES" baseline="0" dirty="0" smtClean="0">
                <a:latin typeface="Arial" panose="020B0604020202020204" pitchFamily="34" charset="0"/>
                <a:cs typeface="Arial" panose="020B0604020202020204" pitchFamily="34" charset="0"/>
              </a:rPr>
              <a:t>), </a:t>
            </a:r>
            <a:r>
              <a:rPr lang="es-ES" baseline="0" dirty="0" smtClean="0">
                <a:latin typeface="Arial" panose="020B0604020202020204" pitchFamily="34" charset="0"/>
                <a:cs typeface="Arial" panose="020B0604020202020204" pitchFamily="34" charset="0"/>
              </a:rPr>
              <a:t>gimnasios o instalaciones deportivas</a:t>
            </a:r>
            <a:r>
              <a:rPr lang="es-ES" baseline="0" dirty="0" smtClean="0">
                <a:latin typeface="Arial" panose="020B0604020202020204" pitchFamily="34" charset="0"/>
                <a:cs typeface="Arial" panose="020B0604020202020204" pitchFamily="34" charset="0"/>
              </a:rPr>
              <a:t>,</a:t>
            </a:r>
            <a:r>
              <a:rPr lang="es-ES" dirty="0" smtClean="0">
                <a:latin typeface="Arial" panose="020B0604020202020204" pitchFamily="34" charset="0"/>
                <a:cs typeface="Arial" panose="020B0604020202020204" pitchFamily="34" charset="0"/>
              </a:rPr>
              <a:t> etcétera</a:t>
            </a:r>
            <a:endParaRPr lang="es-ES" baseline="0" dirty="0" smtClean="0">
              <a:latin typeface="Arial" panose="020B0604020202020204" pitchFamily="34" charset="0"/>
              <a:cs typeface="Arial" panose="020B0604020202020204" pitchFamily="34" charset="0"/>
            </a:endParaRPr>
          </a:p>
          <a:p>
            <a:endParaRPr lang="es-ES" baseline="0" dirty="0" smtClean="0">
              <a:latin typeface="Arial" panose="020B0604020202020204" pitchFamily="34" charset="0"/>
              <a:cs typeface="Arial" panose="020B0604020202020204" pitchFamily="34" charset="0"/>
            </a:endParaRPr>
          </a:p>
          <a:p>
            <a:endParaRPr lang="es-ES" baseline="0" dirty="0" smtClean="0">
              <a:latin typeface="Arial" panose="020B0604020202020204" pitchFamily="34" charset="0"/>
              <a:cs typeface="Arial" panose="020B0604020202020204" pitchFamily="34" charset="0"/>
            </a:endParaRPr>
          </a:p>
          <a:p>
            <a:r>
              <a:rPr lang="es-ES" baseline="0" dirty="0" smtClean="0">
                <a:latin typeface="Arial" panose="020B0604020202020204" pitchFamily="34" charset="0"/>
                <a:cs typeface="Arial" panose="020B0604020202020204" pitchFamily="34" charset="0"/>
              </a:rPr>
              <a:t> </a:t>
            </a:r>
          </a:p>
          <a:p>
            <a:endParaRPr lang="es-ES" baseline="0" dirty="0" smtClean="0"/>
          </a:p>
          <a:p>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15</a:t>
            </a:fld>
            <a:endParaRPr lang="es-ES"/>
          </a:p>
        </p:txBody>
      </p:sp>
    </p:spTree>
    <p:extLst>
      <p:ext uri="{BB962C8B-B14F-4D97-AF65-F5344CB8AC3E}">
        <p14:creationId xmlns:p14="http://schemas.microsoft.com/office/powerpoint/2010/main" val="3109615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smtClean="0">
                <a:latin typeface="Arial" panose="020B0604020202020204" pitchFamily="34" charset="0"/>
                <a:cs typeface="Arial" panose="020B0604020202020204" pitchFamily="34" charset="0"/>
              </a:rPr>
              <a:t>Lo</a:t>
            </a:r>
            <a:r>
              <a:rPr lang="es-ES" sz="1100" baseline="0" dirty="0" smtClean="0">
                <a:latin typeface="Arial" panose="020B0604020202020204" pitchFamily="34" charset="0"/>
                <a:cs typeface="Arial" panose="020B0604020202020204" pitchFamily="34" charset="0"/>
              </a:rPr>
              <a:t> </a:t>
            </a:r>
            <a:r>
              <a:rPr lang="es-ES" sz="1100" baseline="0" dirty="0" smtClean="0">
                <a:latin typeface="Arial" panose="020B0604020202020204" pitchFamily="34" charset="0"/>
                <a:cs typeface="Arial" panose="020B0604020202020204" pitchFamily="34" charset="0"/>
              </a:rPr>
              <a:t>primero </a:t>
            </a:r>
            <a:r>
              <a:rPr lang="es-ES" sz="1100" baseline="0" dirty="0" smtClean="0">
                <a:latin typeface="Arial" panose="020B0604020202020204" pitchFamily="34" charset="0"/>
                <a:cs typeface="Arial" panose="020B0604020202020204" pitchFamily="34" charset="0"/>
              </a:rPr>
              <a:t>que vamos</a:t>
            </a:r>
            <a:r>
              <a:rPr lang="es-ES" sz="1100" dirty="0" smtClean="0">
                <a:latin typeface="Arial" panose="020B0604020202020204" pitchFamily="34" charset="0"/>
                <a:cs typeface="Arial" panose="020B0604020202020204" pitchFamily="34" charset="0"/>
              </a:rPr>
              <a:t> a ver </a:t>
            </a:r>
            <a:r>
              <a:rPr lang="es-ES" sz="1100" baseline="0" dirty="0" smtClean="0">
                <a:latin typeface="Arial" panose="020B0604020202020204" pitchFamily="34" charset="0"/>
                <a:cs typeface="Arial" panose="020B0604020202020204" pitchFamily="34" charset="0"/>
              </a:rPr>
              <a:t>es  </a:t>
            </a:r>
            <a:r>
              <a:rPr lang="es-ES" sz="1100" dirty="0" smtClean="0">
                <a:latin typeface="Arial" panose="020B0604020202020204" pitchFamily="34" charset="0"/>
                <a:cs typeface="Arial" panose="020B0604020202020204" pitchFamily="34" charset="0"/>
              </a:rPr>
              <a:t>cómo </a:t>
            </a:r>
            <a:r>
              <a:rPr lang="es-ES" sz="1100" dirty="0">
                <a:latin typeface="Arial" panose="020B0604020202020204" pitchFamily="34" charset="0"/>
                <a:cs typeface="Arial" panose="020B0604020202020204" pitchFamily="34" charset="0"/>
              </a:rPr>
              <a:t>vamos a catalogar los espacios de uso público que nos vamos a ir encontrando cuando vayamos haciendo nuestra ruta por la localidad</a:t>
            </a:r>
            <a:r>
              <a:rPr lang="es-ES" sz="1100" dirty="0" smtClean="0">
                <a:latin typeface="Arial" panose="020B0604020202020204" pitchFamily="34" charset="0"/>
                <a:cs typeface="Arial" panose="020B0604020202020204" pitchFamily="34" charset="0"/>
              </a:rPr>
              <a:t>.</a:t>
            </a:r>
          </a:p>
          <a:p>
            <a:endParaRPr lang="es-ES" sz="1100" dirty="0">
              <a:latin typeface="Arial" panose="020B0604020202020204" pitchFamily="34" charset="0"/>
              <a:cs typeface="Arial" panose="020B0604020202020204" pitchFamily="34" charset="0"/>
            </a:endParaRPr>
          </a:p>
          <a:p>
            <a:r>
              <a:rPr lang="es-ES" sz="1100" dirty="0">
                <a:latin typeface="Arial" panose="020B0604020202020204" pitchFamily="34" charset="0"/>
                <a:cs typeface="Arial" panose="020B0604020202020204" pitchFamily="34" charset="0"/>
              </a:rPr>
              <a:t>Para que sea sencillo de entender, hemos utilizado los colores del </a:t>
            </a:r>
            <a:r>
              <a:rPr lang="es-ES" sz="1100" dirty="0" smtClean="0">
                <a:latin typeface="Arial" panose="020B0604020202020204" pitchFamily="34" charset="0"/>
                <a:cs typeface="Arial" panose="020B0604020202020204" pitchFamily="34" charset="0"/>
              </a:rPr>
              <a:t>semáforo, con los que indicaremos si el espacio “accesible”, “aceptable” o  “poco accesibles”.</a:t>
            </a:r>
            <a:endParaRPr lang="es-ES" sz="1100" dirty="0">
              <a:latin typeface="Arial" panose="020B0604020202020204" pitchFamily="34" charset="0"/>
              <a:cs typeface="Arial" panose="020B0604020202020204" pitchFamily="34" charset="0"/>
            </a:endParaRPr>
          </a:p>
          <a:p>
            <a:endParaRPr lang="es-ES" sz="1100" dirty="0" smtClean="0">
              <a:latin typeface="Arial" panose="020B0604020202020204" pitchFamily="34" charset="0"/>
              <a:cs typeface="Arial" panose="020B0604020202020204" pitchFamily="34" charset="0"/>
            </a:endParaRPr>
          </a:p>
          <a:p>
            <a:r>
              <a:rPr lang="es-ES" sz="1100" dirty="0" smtClean="0">
                <a:latin typeface="Arial" panose="020B0604020202020204" pitchFamily="34" charset="0"/>
                <a:cs typeface="Arial" panose="020B0604020202020204" pitchFamily="34" charset="0"/>
              </a:rPr>
              <a:t>En las carpetas que entregaremos  a los grupos tenéis </a:t>
            </a:r>
            <a:r>
              <a:rPr lang="es-ES" sz="1100" dirty="0">
                <a:latin typeface="Arial" panose="020B0604020202020204" pitchFamily="34" charset="0"/>
                <a:cs typeface="Arial" panose="020B0604020202020204" pitchFamily="34" charset="0"/>
              </a:rPr>
              <a:t>una </a:t>
            </a:r>
            <a:r>
              <a:rPr lang="es-ES" sz="1100" b="1" dirty="0">
                <a:latin typeface="Arial" panose="020B0604020202020204" pitchFamily="34" charset="0"/>
                <a:cs typeface="Arial" panose="020B0604020202020204" pitchFamily="34" charset="0"/>
              </a:rPr>
              <a:t>hoja con las </a:t>
            </a:r>
            <a:r>
              <a:rPr lang="es-ES" sz="1100" b="1" dirty="0" smtClean="0">
                <a:latin typeface="Arial" panose="020B0604020202020204" pitchFamily="34" charset="0"/>
                <a:cs typeface="Arial" panose="020B0604020202020204" pitchFamily="34" charset="0"/>
              </a:rPr>
              <a:t>instrucciones para catalogar </a:t>
            </a:r>
            <a:r>
              <a:rPr lang="es-ES" sz="1100" dirty="0" smtClean="0">
                <a:latin typeface="Arial" panose="020B0604020202020204" pitchFamily="34" charset="0"/>
                <a:cs typeface="Arial" panose="020B0604020202020204" pitchFamily="34" charset="0"/>
              </a:rPr>
              <a:t>los espacios.</a:t>
            </a:r>
            <a:endParaRPr lang="es-ES" sz="1100" dirty="0" smtClean="0">
              <a:latin typeface="Arial" panose="020B0604020202020204" pitchFamily="34" charset="0"/>
              <a:cs typeface="Arial" panose="020B0604020202020204" pitchFamily="34" charset="0"/>
            </a:endParaRPr>
          </a:p>
          <a:p>
            <a:endParaRPr lang="es-ES" sz="1100" dirty="0">
              <a:latin typeface="Arial" panose="020B0604020202020204" pitchFamily="34" charset="0"/>
              <a:cs typeface="Arial" panose="020B0604020202020204" pitchFamily="34" charset="0"/>
            </a:endParaRPr>
          </a:p>
          <a:p>
            <a:r>
              <a:rPr lang="es-ES" sz="1100" dirty="0" smtClean="0">
                <a:latin typeface="Arial" panose="020B0604020202020204" pitchFamily="34" charset="0"/>
                <a:cs typeface="Arial" panose="020B0604020202020204" pitchFamily="34" charset="0"/>
              </a:rPr>
              <a:t>También </a:t>
            </a:r>
            <a:r>
              <a:rPr lang="es-ES" sz="1100" dirty="0">
                <a:latin typeface="Arial" panose="020B0604020202020204" pitchFamily="34" charset="0"/>
                <a:cs typeface="Arial" panose="020B0604020202020204" pitchFamily="34" charset="0"/>
              </a:rPr>
              <a:t>vais a llevar unas </a:t>
            </a:r>
            <a:r>
              <a:rPr lang="es-ES" sz="1100" b="1" dirty="0">
                <a:latin typeface="Arial" panose="020B0604020202020204" pitchFamily="34" charset="0"/>
                <a:cs typeface="Arial" panose="020B0604020202020204" pitchFamily="34" charset="0"/>
              </a:rPr>
              <a:t>tarjetas de visita </a:t>
            </a:r>
            <a:r>
              <a:rPr lang="es-ES" sz="1100" dirty="0">
                <a:latin typeface="Arial" panose="020B0604020202020204" pitchFamily="34" charset="0"/>
                <a:cs typeface="Arial" panose="020B0604020202020204" pitchFamily="34" charset="0"/>
              </a:rPr>
              <a:t>para que podamos presentarnos y explicar a las personas de los establecimientos y comercios, quiénes somos, qué estamos haciendo y por qué</a:t>
            </a:r>
            <a:r>
              <a:rPr lang="es-ES" sz="1100" dirty="0" smtClean="0">
                <a:latin typeface="Arial" panose="020B0604020202020204" pitchFamily="34" charset="0"/>
                <a:cs typeface="Arial" panose="020B0604020202020204" pitchFamily="34" charset="0"/>
              </a:rPr>
              <a:t>.</a:t>
            </a:r>
          </a:p>
          <a:p>
            <a:endParaRPr lang="es-ES" sz="1100" dirty="0">
              <a:latin typeface="Arial" panose="020B0604020202020204" pitchFamily="34" charset="0"/>
              <a:cs typeface="Arial" panose="020B0604020202020204" pitchFamily="34" charset="0"/>
            </a:endParaRPr>
          </a:p>
          <a:p>
            <a:r>
              <a:rPr lang="es-ES" sz="1100" dirty="0" smtClean="0">
                <a:latin typeface="Arial" panose="020B0604020202020204" pitchFamily="34" charset="0"/>
                <a:cs typeface="Arial" panose="020B0604020202020204" pitchFamily="34" charset="0"/>
              </a:rPr>
              <a:t>Por </a:t>
            </a:r>
            <a:r>
              <a:rPr lang="es-ES" sz="1100" dirty="0">
                <a:latin typeface="Arial" panose="020B0604020202020204" pitchFamily="34" charset="0"/>
                <a:cs typeface="Arial" panose="020B0604020202020204" pitchFamily="34" charset="0"/>
              </a:rPr>
              <a:t>último, cada grupo dispondrá de una </a:t>
            </a:r>
            <a:r>
              <a:rPr lang="es-ES" sz="1100" b="1" dirty="0">
                <a:latin typeface="Arial" panose="020B0604020202020204" pitchFamily="34" charset="0"/>
                <a:cs typeface="Arial" panose="020B0604020202020204" pitchFamily="34" charset="0"/>
              </a:rPr>
              <a:t>hoja de registro </a:t>
            </a:r>
            <a:r>
              <a:rPr lang="es-ES" sz="1100" dirty="0">
                <a:latin typeface="Arial" panose="020B0604020202020204" pitchFamily="34" charset="0"/>
                <a:cs typeface="Arial" panose="020B0604020202020204" pitchFamily="34" charset="0"/>
              </a:rPr>
              <a:t>donde irá anotando los datos necesarios para poder después mapear en el mapa virtual</a:t>
            </a:r>
            <a:r>
              <a:rPr lang="es-ES" sz="1100" dirty="0" smtClean="0">
                <a:latin typeface="Arial" panose="020B0604020202020204" pitchFamily="34" charset="0"/>
                <a:cs typeface="Arial" panose="020B0604020202020204" pitchFamily="34" charset="0"/>
              </a:rPr>
              <a:t>.</a:t>
            </a:r>
          </a:p>
          <a:p>
            <a:endParaRPr lang="es-ES" sz="1100" dirty="0">
              <a:latin typeface="Arial" panose="020B0604020202020204" pitchFamily="34" charset="0"/>
              <a:cs typeface="Arial" panose="020B0604020202020204" pitchFamily="34" charset="0"/>
            </a:endParaRPr>
          </a:p>
          <a:p>
            <a:r>
              <a:rPr lang="es-ES" sz="1100" dirty="0" smtClean="0">
                <a:latin typeface="Arial" panose="020B0604020202020204" pitchFamily="34" charset="0"/>
                <a:cs typeface="Arial" panose="020B0604020202020204" pitchFamily="34" charset="0"/>
              </a:rPr>
              <a:t>A continuación se explican  los criterios para evaluar siguiendo el contenido de la diapositiva.</a:t>
            </a:r>
            <a:endParaRPr lang="es-ES" sz="1100" dirty="0">
              <a:latin typeface="Arial" panose="020B0604020202020204" pitchFamily="34" charset="0"/>
              <a:cs typeface="Arial" panose="020B0604020202020204" pitchFamily="34" charset="0"/>
            </a:endParaRPr>
          </a:p>
          <a:p>
            <a:endParaRPr lang="es-ES" sz="1100"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16</a:t>
            </a:fld>
            <a:endParaRPr lang="es-ES"/>
          </a:p>
        </p:txBody>
      </p:sp>
    </p:spTree>
    <p:extLst>
      <p:ext uri="{BB962C8B-B14F-4D97-AF65-F5344CB8AC3E}">
        <p14:creationId xmlns:p14="http://schemas.microsoft.com/office/powerpoint/2010/main" val="212290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smtClean="0">
                <a:latin typeface="Arial" panose="020B0604020202020204" pitchFamily="34" charset="0"/>
                <a:cs typeface="Arial" panose="020B0604020202020204" pitchFamily="34" charset="0"/>
              </a:rPr>
              <a:t>Mostramos, ayudándonos de la diapositiva, lo que contiene la hoja de registro.</a:t>
            </a:r>
          </a:p>
          <a:p>
            <a:endParaRPr lang="es-ES" sz="1100" dirty="0">
              <a:latin typeface="Arial" panose="020B0604020202020204" pitchFamily="34" charset="0"/>
              <a:cs typeface="Arial" panose="020B0604020202020204" pitchFamily="34" charset="0"/>
            </a:endParaRPr>
          </a:p>
          <a:p>
            <a:r>
              <a:rPr lang="es-ES" sz="1100" dirty="0" smtClean="0">
                <a:latin typeface="Arial" panose="020B0604020202020204" pitchFamily="34" charset="0"/>
                <a:cs typeface="Arial" panose="020B0604020202020204" pitchFamily="34" charset="0"/>
              </a:rPr>
              <a:t>En cada línea registramos la información de  un espacio, la valoración en cada criterio y la valoración final, que es la luego pondremos en le mapa.</a:t>
            </a:r>
          </a:p>
          <a:p>
            <a:endParaRPr lang="es-ES" sz="1100" dirty="0">
              <a:latin typeface="Arial" panose="020B0604020202020204" pitchFamily="34" charset="0"/>
              <a:cs typeface="Arial" panose="020B0604020202020204" pitchFamily="34" charset="0"/>
            </a:endParaRPr>
          </a:p>
          <a:p>
            <a:r>
              <a:rPr lang="es-ES" sz="1100" dirty="0" smtClean="0">
                <a:latin typeface="Arial" panose="020B0604020202020204" pitchFamily="34" charset="0"/>
                <a:cs typeface="Arial" panose="020B0604020202020204" pitchFamily="34" charset="0"/>
              </a:rPr>
              <a:t>Es muy importante rellenar esta hoja que nos ayudará a decidir la valoración y a ponerla en el mapa </a:t>
            </a:r>
            <a:endParaRPr lang="es-ES" sz="1100" dirty="0" smtClean="0">
              <a:latin typeface="Arial" panose="020B0604020202020204" pitchFamily="34" charset="0"/>
              <a:cs typeface="Arial" panose="020B0604020202020204" pitchFamily="34" charset="0"/>
            </a:endParaRPr>
          </a:p>
          <a:p>
            <a:endParaRPr lang="es-ES" sz="1100" dirty="0">
              <a:latin typeface="Arial" panose="020B0604020202020204" pitchFamily="34" charset="0"/>
              <a:cs typeface="Arial" panose="020B0604020202020204" pitchFamily="34" charset="0"/>
            </a:endParaRPr>
          </a:p>
          <a:p>
            <a:endParaRPr lang="es-ES" sz="1100"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17</a:t>
            </a:fld>
            <a:endParaRPr lang="es-ES"/>
          </a:p>
        </p:txBody>
      </p:sp>
    </p:spTree>
    <p:extLst>
      <p:ext uri="{BB962C8B-B14F-4D97-AF65-F5344CB8AC3E}">
        <p14:creationId xmlns:p14="http://schemas.microsoft.com/office/powerpoint/2010/main" val="2714812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dirty="0" smtClean="0">
                <a:latin typeface="Arial" panose="020B0604020202020204" pitchFamily="34" charset="0"/>
                <a:cs typeface="Arial" panose="020B0604020202020204" pitchFamily="34" charset="0"/>
              </a:rPr>
              <a:t>Hemos hablado  del</a:t>
            </a:r>
            <a:r>
              <a:rPr lang="es-ES" sz="1000" baseline="0" dirty="0" smtClean="0">
                <a:latin typeface="Arial" panose="020B0604020202020204" pitchFamily="34" charset="0"/>
                <a:cs typeface="Arial" panose="020B0604020202020204" pitchFamily="34" charset="0"/>
              </a:rPr>
              <a:t> Mapa de la Accesibilidad Cognitiva. Antes de salir a callejear vamos a presentarlo</a:t>
            </a:r>
            <a:r>
              <a:rPr lang="es-ES" sz="1000" b="1" baseline="0" dirty="0" smtClean="0">
                <a:latin typeface="Arial" panose="020B0604020202020204" pitchFamily="34" charset="0"/>
                <a:cs typeface="Arial" panose="020B0604020202020204" pitchFamily="34" charset="0"/>
              </a:rPr>
              <a:t>.</a:t>
            </a:r>
            <a:r>
              <a:rPr lang="es-ES" sz="1000" b="1" dirty="0">
                <a:latin typeface="Arial" panose="020B0604020202020204" pitchFamily="34" charset="0"/>
                <a:cs typeface="Arial" panose="020B0604020202020204" pitchFamily="34" charset="0"/>
              </a:rPr>
              <a:t> </a:t>
            </a:r>
            <a:r>
              <a:rPr lang="es-ES" sz="1000" dirty="0" smtClean="0">
                <a:latin typeface="Arial" panose="020B0604020202020204" pitchFamily="34" charset="0"/>
                <a:cs typeface="Arial" panose="020B0604020202020204" pitchFamily="34" charset="0"/>
              </a:rPr>
              <a:t>Se comenta a </a:t>
            </a:r>
            <a:r>
              <a:rPr lang="es-ES" sz="1000" dirty="0">
                <a:latin typeface="Arial" panose="020B0604020202020204" pitchFamily="34" charset="0"/>
                <a:cs typeface="Arial" panose="020B0604020202020204" pitchFamily="34" charset="0"/>
              </a:rPr>
              <a:t>los participantes que en el mapa  aparecen  marcadas diferentes acciones del  proyecto de Accesibilidad Cognitiva con chinchetas de distintos colores, y que como pueden comprobar, ya hay mucha gente participando en el proyecto.  </a:t>
            </a:r>
            <a:endParaRPr lang="es-ES" sz="1000" dirty="0" smtClean="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r>
              <a:rPr lang="es-ES" sz="1000" dirty="0" smtClean="0">
                <a:latin typeface="Arial" panose="020B0604020202020204" pitchFamily="34" charset="0"/>
                <a:cs typeface="Arial" panose="020B0604020202020204" pitchFamily="34" charset="0"/>
              </a:rPr>
              <a:t>Explicamos  primero </a:t>
            </a:r>
            <a:r>
              <a:rPr lang="es-ES" sz="1000" b="1" dirty="0" smtClean="0">
                <a:latin typeface="Arial" panose="020B0604020202020204" pitchFamily="34" charset="0"/>
                <a:cs typeface="Arial" panose="020B0604020202020204" pitchFamily="34" charset="0"/>
              </a:rPr>
              <a:t>cómo acceder al mapa</a:t>
            </a:r>
            <a:r>
              <a:rPr lang="es-ES" sz="100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s-ES" sz="1000" dirty="0" smtClean="0">
                <a:latin typeface="Arial" panose="020B0604020202020204" pitchFamily="34" charset="0"/>
                <a:cs typeface="Arial" panose="020B0604020202020204" pitchFamily="34" charset="0"/>
              </a:rPr>
              <a:t>Quienes tengáis lector de Código QR podéis escanear el código que aparece en la pantalla y entraréis directamente en el mapa.</a:t>
            </a:r>
          </a:p>
          <a:p>
            <a:pPr marL="171450" indent="-171450">
              <a:buFont typeface="Arial" panose="020B0604020202020204" pitchFamily="34" charset="0"/>
              <a:buChar char="•"/>
            </a:pPr>
            <a:r>
              <a:rPr lang="es-ES" sz="1000" dirty="0" smtClean="0">
                <a:latin typeface="Arial" panose="020B0604020202020204" pitchFamily="34" charset="0"/>
                <a:cs typeface="Arial" panose="020B0604020202020204" pitchFamily="34" charset="0"/>
              </a:rPr>
              <a:t>Otra manera de acceder es entrando en la página web de </a:t>
            </a:r>
            <a:r>
              <a:rPr lang="es-ES" sz="1000" dirty="0" err="1" smtClean="0">
                <a:latin typeface="Arial" panose="020B0604020202020204" pitchFamily="34" charset="0"/>
                <a:cs typeface="Arial" panose="020B0604020202020204" pitchFamily="34" charset="0"/>
              </a:rPr>
              <a:t>Asprona</a:t>
            </a:r>
            <a:r>
              <a:rPr lang="es-ES" sz="1000" dirty="0" smtClean="0">
                <a:latin typeface="Arial" panose="020B0604020202020204" pitchFamily="34" charset="0"/>
                <a:cs typeface="Arial" panose="020B0604020202020204" pitchFamily="34" charset="0"/>
              </a:rPr>
              <a:t> o la del  Grupo de acción local de vuestra comarca y buscar el link del Proyecto de accesibilidad cognitiva para entrar en la página del proyecto.. Una vez en a página, hacer </a:t>
            </a:r>
            <a:r>
              <a:rPr lang="es-ES" sz="1000" dirty="0" err="1" smtClean="0">
                <a:latin typeface="Arial" panose="020B0604020202020204" pitchFamily="34" charset="0"/>
                <a:cs typeface="Arial" panose="020B0604020202020204" pitchFamily="34" charset="0"/>
              </a:rPr>
              <a:t>click</a:t>
            </a:r>
            <a:r>
              <a:rPr lang="es-ES" sz="1000" dirty="0" smtClean="0">
                <a:latin typeface="Arial" panose="020B0604020202020204" pitchFamily="34" charset="0"/>
                <a:cs typeface="Arial" panose="020B0604020202020204" pitchFamily="34" charset="0"/>
              </a:rPr>
              <a:t> en el botón “Pon tu acción en el Mapa”.   </a:t>
            </a:r>
          </a:p>
          <a:p>
            <a:endParaRPr lang="es-ES" sz="1000" baseline="0" dirty="0" smtClean="0">
              <a:latin typeface="Arial" panose="020B0604020202020204" pitchFamily="34" charset="0"/>
              <a:cs typeface="Arial" panose="020B0604020202020204" pitchFamily="34" charset="0"/>
            </a:endParaRPr>
          </a:p>
          <a:p>
            <a:r>
              <a:rPr lang="es-ES" sz="1000" baseline="0" dirty="0" smtClean="0">
                <a:latin typeface="Arial" panose="020B0604020202020204" pitchFamily="34" charset="0"/>
                <a:cs typeface="Arial" panose="020B0604020202020204" pitchFamily="34" charset="0"/>
              </a:rPr>
              <a:t>SI EN</a:t>
            </a:r>
            <a:r>
              <a:rPr lang="es-ES" sz="1000" dirty="0" smtClean="0">
                <a:latin typeface="Arial" panose="020B0604020202020204" pitchFamily="34" charset="0"/>
                <a:cs typeface="Arial" panose="020B0604020202020204" pitchFamily="34" charset="0"/>
              </a:rPr>
              <a:t> EL LOCAL DONDE SE HACE LA REUNIÓN HAY WIFFI hacemos la visita al mapa desde la pantalla. (si no se les </a:t>
            </a:r>
            <a:r>
              <a:rPr lang="es-ES" sz="1000" dirty="0" smtClean="0">
                <a:latin typeface="Arial" panose="020B0604020202020204" pitchFamily="34" charset="0"/>
                <a:cs typeface="Arial" panose="020B0604020202020204" pitchFamily="34" charset="0"/>
              </a:rPr>
              <a:t>pide que entren con sus móviles)</a:t>
            </a:r>
            <a:endParaRPr lang="es-ES" sz="100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sz="1000" b="1" dirty="0" smtClean="0">
                <a:latin typeface="Arial" panose="020B0604020202020204" pitchFamily="34" charset="0"/>
                <a:cs typeface="Arial" panose="020B0604020202020204" pitchFamily="34" charset="0"/>
              </a:rPr>
              <a:t>Hacemos  clic sobre la imagen del Mapa en la presentación para acceder a él </a:t>
            </a:r>
          </a:p>
          <a:p>
            <a:pPr marL="171450" indent="-171450">
              <a:buFont typeface="Arial" panose="020B0604020202020204" pitchFamily="34" charset="0"/>
              <a:buChar char="•"/>
            </a:pPr>
            <a:r>
              <a:rPr lang="es-ES" sz="1000" dirty="0" smtClean="0">
                <a:latin typeface="Arial" panose="020B0604020202020204" pitchFamily="34" charset="0"/>
                <a:cs typeface="Arial" panose="020B0604020202020204" pitchFamily="34" charset="0"/>
              </a:rPr>
              <a:t>Las chinchetas que nos interesan son las de los colores del semáforo, que corresponden a  lugares que ya se han  marcado  por grupos que ya han hecho esta actividad.  Se abren algunas chinchetas para que vean como quedan marcados  los lugares.  Primero se muestran una o dos  que correspondan a esta actividad y luego se pueden mostrar alguna de otros </a:t>
            </a:r>
            <a:r>
              <a:rPr lang="es-ES" sz="1000" dirty="0" smtClean="0">
                <a:latin typeface="Arial" panose="020B0604020202020204" pitchFamily="34" charset="0"/>
                <a:cs typeface="Arial" panose="020B0604020202020204" pitchFamily="34" charset="0"/>
              </a:rPr>
              <a:t>colores</a:t>
            </a:r>
          </a:p>
          <a:p>
            <a:endParaRPr lang="es-ES" sz="1000" dirty="0" smtClean="0">
              <a:latin typeface="Arial" panose="020B0604020202020204" pitchFamily="34" charset="0"/>
              <a:cs typeface="Arial" panose="020B0604020202020204" pitchFamily="34" charset="0"/>
            </a:endParaRPr>
          </a:p>
          <a:p>
            <a:r>
              <a:rPr lang="es-ES" sz="1000" dirty="0" smtClean="0">
                <a:latin typeface="Arial" panose="020B0604020202020204" pitchFamily="34" charset="0"/>
                <a:cs typeface="Arial" panose="020B0604020202020204" pitchFamily="34" charset="0"/>
              </a:rPr>
              <a:t>Ahora explicamos como poner la chincheta que corresponda a la evaluación general del espacio, siguiendo  los pasos de </a:t>
            </a:r>
            <a:r>
              <a:rPr lang="es-ES" sz="1000" b="1" dirty="0" smtClean="0">
                <a:latin typeface="Arial" panose="020B0604020202020204" pitchFamily="34" charset="0"/>
                <a:cs typeface="Arial" panose="020B0604020202020204" pitchFamily="34" charset="0"/>
              </a:rPr>
              <a:t>la Guía de Mapeo </a:t>
            </a:r>
            <a:r>
              <a:rPr lang="es-ES" sz="1000" b="1" dirty="0" err="1" smtClean="0">
                <a:latin typeface="Arial" panose="020B0604020202020204" pitchFamily="34" charset="0"/>
                <a:cs typeface="Arial" panose="020B0604020202020204" pitchFamily="34" charset="0"/>
              </a:rPr>
              <a:t>Mapping</a:t>
            </a:r>
            <a:r>
              <a:rPr lang="es-ES" sz="1000" b="1" dirty="0" smtClean="0">
                <a:latin typeface="Arial" panose="020B0604020202020204" pitchFamily="34" charset="0"/>
                <a:cs typeface="Arial" panose="020B0604020202020204" pitchFamily="34" charset="0"/>
              </a:rPr>
              <a:t> </a:t>
            </a:r>
            <a:r>
              <a:rPr lang="es-ES" sz="1000" b="1" dirty="0" err="1" smtClean="0">
                <a:latin typeface="Arial" panose="020B0604020202020204" pitchFamily="34" charset="0"/>
                <a:cs typeface="Arial" panose="020B0604020202020204" pitchFamily="34" charset="0"/>
              </a:rPr>
              <a:t>Party</a:t>
            </a:r>
            <a:r>
              <a:rPr lang="es-ES" sz="1000" b="1" dirty="0" smtClean="0">
                <a:latin typeface="Arial" panose="020B0604020202020204" pitchFamily="34" charset="0"/>
                <a:cs typeface="Arial" panose="020B0604020202020204" pitchFamily="34" charset="0"/>
              </a:rPr>
              <a:t>. - versión para los participantes en la actividad. </a:t>
            </a:r>
            <a:endParaRPr lang="es-ES" sz="1000" b="1" dirty="0">
              <a:latin typeface="Arial" panose="020B0604020202020204" pitchFamily="34" charset="0"/>
              <a:cs typeface="Arial" panose="020B0604020202020204" pitchFamily="34" charset="0"/>
            </a:endParaRPr>
          </a:p>
          <a:p>
            <a:endParaRPr lang="es-ES" sz="1000" dirty="0" smtClean="0">
              <a:latin typeface="Arial" panose="020B0604020202020204" pitchFamily="34" charset="0"/>
              <a:cs typeface="Arial" panose="020B0604020202020204" pitchFamily="34" charset="0"/>
            </a:endParaRPr>
          </a:p>
          <a:p>
            <a:r>
              <a:rPr lang="es-ES" sz="1000" dirty="0" smtClean="0">
                <a:latin typeface="Arial" panose="020B0604020202020204" pitchFamily="34" charset="0"/>
                <a:cs typeface="Arial" panose="020B0604020202020204" pitchFamily="34" charset="0"/>
              </a:rPr>
              <a:t>Se puede hacer un ejemplo siguiendo todos los pasos,  </a:t>
            </a:r>
            <a:r>
              <a:rPr lang="es-ES" sz="1000" b="1" dirty="0" smtClean="0">
                <a:latin typeface="Arial" panose="020B0604020202020204" pitchFamily="34" charset="0"/>
                <a:cs typeface="Arial" panose="020B0604020202020204" pitchFamily="34" charset="0"/>
              </a:rPr>
              <a:t>pero sin enviar la encuesta </a:t>
            </a:r>
            <a:r>
              <a:rPr lang="es-ES" sz="1000" dirty="0" smtClean="0">
                <a:latin typeface="Arial" panose="020B0604020202020204" pitchFamily="34" charset="0"/>
                <a:cs typeface="Arial" panose="020B0604020202020204" pitchFamily="34" charset="0"/>
              </a:rPr>
              <a:t>que hay que rellenar. En guía de mapeo hay un código QR para acceder directamente al mapa </a:t>
            </a:r>
            <a:endParaRPr lang="es-ES" sz="1000" dirty="0" smtClean="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18</a:t>
            </a:fld>
            <a:endParaRPr lang="es-ES" dirty="0"/>
          </a:p>
        </p:txBody>
      </p:sp>
    </p:spTree>
    <p:extLst>
      <p:ext uri="{BB962C8B-B14F-4D97-AF65-F5344CB8AC3E}">
        <p14:creationId xmlns:p14="http://schemas.microsoft.com/office/powerpoint/2010/main" val="1008134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Arial" panose="020B0604020202020204" pitchFamily="34" charset="0"/>
                <a:cs typeface="Arial" panose="020B0604020202020204" pitchFamily="34" charset="0"/>
              </a:rPr>
              <a:t>Una vez conocemos la </a:t>
            </a:r>
            <a:r>
              <a:rPr lang="es-ES" dirty="0" smtClean="0">
                <a:latin typeface="Arial" panose="020B0604020202020204" pitchFamily="34" charset="0"/>
                <a:cs typeface="Arial" panose="020B0604020202020204" pitchFamily="34" charset="0"/>
              </a:rPr>
              <a:t>actividad y cómo evaluar y mapear los espacios, hacemos los grupos y  entregamos las carpeta con los materiales, que habremos  preparado previamente. </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Dedicamos unos minutos a que cada grupo se familiarice con los documentos.:</a:t>
            </a:r>
          </a:p>
          <a:p>
            <a:pPr marL="171450" indent="-171450">
              <a:buFont typeface="Arial" panose="020B0604020202020204" pitchFamily="34" charset="0"/>
              <a:buChar char="•"/>
            </a:pPr>
            <a:r>
              <a:rPr lang="es-ES" dirty="0" smtClean="0">
                <a:latin typeface="Arial" panose="020B0604020202020204" pitchFamily="34" charset="0"/>
                <a:cs typeface="Arial" panose="020B0604020202020204" pitchFamily="34" charset="0"/>
              </a:rPr>
              <a:t>Insistimos especialmente  en la importancia de seguir las recomendacione</a:t>
            </a:r>
            <a:r>
              <a:rPr lang="es-ES" dirty="0">
                <a:latin typeface="Arial" panose="020B0604020202020204" pitchFamily="34" charset="0"/>
                <a:cs typeface="Arial" panose="020B0604020202020204" pitchFamily="34" charset="0"/>
              </a:rPr>
              <a:t>s</a:t>
            </a:r>
            <a:r>
              <a:rPr lang="es-ES" dirty="0" smtClean="0">
                <a:latin typeface="Arial" panose="020B0604020202020204" pitchFamily="34" charset="0"/>
                <a:cs typeface="Arial" panose="020B0604020202020204" pitchFamily="34" charset="0"/>
              </a:rPr>
              <a:t> para presentarnos y relacionarnos con los propietarios de los espacios.</a:t>
            </a:r>
          </a:p>
          <a:p>
            <a:pPr marL="171450" indent="-171450">
              <a:buFont typeface="Arial" panose="020B0604020202020204" pitchFamily="34" charset="0"/>
              <a:buChar char="•"/>
            </a:pPr>
            <a:r>
              <a:rPr lang="es-ES" dirty="0" smtClean="0">
                <a:latin typeface="Arial" panose="020B0604020202020204" pitchFamily="34" charset="0"/>
                <a:cs typeface="Arial" panose="020B0604020202020204" pitchFamily="34" charset="0"/>
              </a:rPr>
              <a:t>Y también recordamos la importancia de recoger en las hojas de registro la evaluación de cada espacio. </a:t>
            </a:r>
            <a:r>
              <a:rPr lang="es-ES" dirty="0">
                <a:latin typeface="Arial" panose="020B0604020202020204" pitchFamily="34" charset="0"/>
                <a:cs typeface="Arial" panose="020B0604020202020204" pitchFamily="34" charset="0"/>
              </a:rPr>
              <a:t>En caso de que haya problemas técnicos para  acceder al mapa o poner las chinchetas se podrán poner mas tarde con los datos registrados. </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Antes de salir a callejear, cad</a:t>
            </a:r>
            <a:r>
              <a:rPr lang="es-ES" dirty="0" smtClean="0">
                <a:latin typeface="Arial" panose="020B0604020202020204" pitchFamily="34" charset="0"/>
                <a:cs typeface="Arial" panose="020B0604020202020204" pitchFamily="34" charset="0"/>
              </a:rPr>
              <a:t>a grupo debe decidir quién se va a encargar de poner la chincheta con la valoración del espacio al terminar cada visita.</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Si alguien de la organización acompaña a cada grupo ayudará a esta persona a mapear o lo hará directamente ella.</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Por último explicar que las visitas deben ser cortas ya que no se trata de hacer una evaluación muy exhaustiva, sino de tener una impresión general del espacio en cada uno de los tres criterios que se han explicado. Lo normal es dedicar  uno 10 o 15 minutos a cada espacio.</a:t>
            </a:r>
          </a:p>
          <a:p>
            <a:endParaRPr lang="es-ES"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19</a:t>
            </a:fld>
            <a:endParaRPr lang="es-ES"/>
          </a:p>
        </p:txBody>
      </p:sp>
    </p:spTree>
    <p:extLst>
      <p:ext uri="{BB962C8B-B14F-4D97-AF65-F5344CB8AC3E}">
        <p14:creationId xmlns:p14="http://schemas.microsoft.com/office/powerpoint/2010/main" val="192805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Empezamos explicando qué es la accesibilidad cognitiva</a:t>
            </a:r>
            <a:endParaRPr lang="es-ES" dirty="0"/>
          </a:p>
        </p:txBody>
      </p:sp>
      <p:sp>
        <p:nvSpPr>
          <p:cNvPr id="4" name="Marcador de número de diapositiva 3"/>
          <p:cNvSpPr>
            <a:spLocks noGrp="1"/>
          </p:cNvSpPr>
          <p:nvPr>
            <p:ph type="sldNum" sz="quarter" idx="10"/>
          </p:nvPr>
        </p:nvSpPr>
        <p:spPr/>
        <p:txBody>
          <a:bodyPr/>
          <a:lstStyle/>
          <a:p>
            <a:fld id="{373892DD-6F82-4B90-831D-0CDA88A692EB}" type="slidenum">
              <a:rPr lang="es-ES" smtClean="0"/>
              <a:t>2</a:t>
            </a:fld>
            <a:endParaRPr lang="es-ES"/>
          </a:p>
        </p:txBody>
      </p:sp>
    </p:spTree>
    <p:extLst>
      <p:ext uri="{BB962C8B-B14F-4D97-AF65-F5344CB8AC3E}">
        <p14:creationId xmlns:p14="http://schemas.microsoft.com/office/powerpoint/2010/main" val="3065046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latin typeface="Arial" panose="020B0604020202020204" pitchFamily="34" charset="0"/>
                <a:cs typeface="Arial" panose="020B0604020202020204" pitchFamily="34" charset="0"/>
              </a:rPr>
              <a:t>Los grupos salen a callejear teniendo claro la hora  la que deben regresar.</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Tendremos </a:t>
            </a:r>
            <a:r>
              <a:rPr lang="es-ES" dirty="0">
                <a:latin typeface="Arial" panose="020B0604020202020204" pitchFamily="34" charset="0"/>
                <a:cs typeface="Arial" panose="020B0604020202020204" pitchFamily="34" charset="0"/>
              </a:rPr>
              <a:t>1 hora y </a:t>
            </a:r>
            <a:r>
              <a:rPr lang="es-ES" dirty="0" smtClean="0">
                <a:latin typeface="Arial" panose="020B0604020202020204" pitchFamily="34" charset="0"/>
                <a:cs typeface="Arial" panose="020B0604020202020204" pitchFamily="34" charset="0"/>
              </a:rPr>
              <a:t>30 minutos como referencias, pero este tiempo se puede adaptar en cada situación según las necesidades </a:t>
            </a:r>
          </a:p>
          <a:p>
            <a:endParaRPr lang="es-ES" dirty="0" smtClean="0">
              <a:latin typeface="Arial" panose="020B0604020202020204" pitchFamily="34" charset="0"/>
              <a:cs typeface="Arial" panose="020B0604020202020204" pitchFamily="34" charset="0"/>
            </a:endParaRPr>
          </a:p>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373892DD-6F82-4B90-831D-0CDA88A692EB}" type="slidenum">
              <a:rPr lang="es-ES" smtClean="0"/>
              <a:t>20</a:t>
            </a:fld>
            <a:endParaRPr lang="es-ES"/>
          </a:p>
        </p:txBody>
      </p:sp>
    </p:spTree>
    <p:extLst>
      <p:ext uri="{BB962C8B-B14F-4D97-AF65-F5344CB8AC3E}">
        <p14:creationId xmlns:p14="http://schemas.microsoft.com/office/powerpoint/2010/main" val="2843516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 nuevo en le local, se invita a los participantes a hacer una reflexión final que </a:t>
            </a:r>
            <a:r>
              <a:rPr lang="es-ES" dirty="0" err="1" smtClean="0"/>
              <a:t>incl</a:t>
            </a:r>
            <a:endParaRPr lang="es-ES" dirty="0"/>
          </a:p>
        </p:txBody>
      </p:sp>
      <p:sp>
        <p:nvSpPr>
          <p:cNvPr id="4" name="Marcador de número de diapositiva 3"/>
          <p:cNvSpPr>
            <a:spLocks noGrp="1"/>
          </p:cNvSpPr>
          <p:nvPr>
            <p:ph type="sldNum" sz="quarter" idx="10"/>
          </p:nvPr>
        </p:nvSpPr>
        <p:spPr/>
        <p:txBody>
          <a:bodyPr/>
          <a:lstStyle/>
          <a:p>
            <a:fld id="{373892DD-6F82-4B90-831D-0CDA88A692EB}" type="slidenum">
              <a:rPr lang="es-ES" smtClean="0"/>
              <a:t>21</a:t>
            </a:fld>
            <a:endParaRPr lang="es-ES"/>
          </a:p>
        </p:txBody>
      </p:sp>
    </p:spTree>
    <p:extLst>
      <p:ext uri="{BB962C8B-B14F-4D97-AF65-F5344CB8AC3E}">
        <p14:creationId xmlns:p14="http://schemas.microsoft.com/office/powerpoint/2010/main" val="2581880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73892DD-6F82-4B90-831D-0CDA88A692EB}" type="slidenum">
              <a:rPr lang="es-ES" smtClean="0"/>
              <a:t>22</a:t>
            </a:fld>
            <a:endParaRPr lang="es-ES"/>
          </a:p>
        </p:txBody>
      </p:sp>
    </p:spTree>
    <p:extLst>
      <p:ext uri="{BB962C8B-B14F-4D97-AF65-F5344CB8AC3E}">
        <p14:creationId xmlns:p14="http://schemas.microsoft.com/office/powerpoint/2010/main" val="109720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52242"/>
            <a:ext cx="5438140" cy="4501348"/>
          </a:xfrm>
        </p:spPr>
        <p:txBody>
          <a:bodyPr/>
          <a:lstStyle/>
          <a:p>
            <a:pPr>
              <a:spcAft>
                <a:spcPts val="800"/>
              </a:spcAft>
              <a:tabLst>
                <a:tab pos="1127760" algn="l"/>
              </a:tabLst>
            </a:pPr>
            <a:r>
              <a:rPr lang="es-ES" dirty="0" smtClean="0">
                <a:latin typeface="Arial" panose="020B0604020202020204" pitchFamily="34" charset="0"/>
                <a:ea typeface="Calibri" panose="020F0502020204030204" pitchFamily="34" charset="0"/>
                <a:cs typeface="Arial" panose="020B0604020202020204" pitchFamily="34" charset="0"/>
              </a:rPr>
              <a:t>Hay tres tipos de accesibilidad  incluidos en lo que llamamos </a:t>
            </a:r>
            <a:r>
              <a:rPr lang="es-ES" b="1" dirty="0" smtClean="0">
                <a:latin typeface="Arial" panose="020B0604020202020204" pitchFamily="34" charset="0"/>
                <a:ea typeface="Calibri" panose="020F0502020204030204" pitchFamily="34" charset="0"/>
                <a:cs typeface="Arial" panose="020B0604020202020204" pitchFamily="34" charset="0"/>
              </a:rPr>
              <a:t>Accesibilidad </a:t>
            </a:r>
            <a:r>
              <a:rPr lang="es-ES" b="1" dirty="0">
                <a:latin typeface="Arial" panose="020B0604020202020204" pitchFamily="34" charset="0"/>
                <a:ea typeface="Calibri" panose="020F0502020204030204" pitchFamily="34" charset="0"/>
                <a:cs typeface="Arial" panose="020B0604020202020204" pitchFamily="34" charset="0"/>
              </a:rPr>
              <a:t>U</a:t>
            </a:r>
            <a:r>
              <a:rPr lang="es-ES" b="1" dirty="0" smtClean="0">
                <a:latin typeface="Arial" panose="020B0604020202020204" pitchFamily="34" charset="0"/>
                <a:ea typeface="Calibri" panose="020F0502020204030204" pitchFamily="34" charset="0"/>
                <a:cs typeface="Arial" panose="020B0604020202020204" pitchFamily="34" charset="0"/>
              </a:rPr>
              <a:t>niversal</a:t>
            </a:r>
            <a:endParaRPr lang="es-ES" b="1" dirty="0" smtClean="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1127760" algn="l"/>
              </a:tabLst>
            </a:pPr>
            <a:r>
              <a:rPr lang="es-ES" b="1" dirty="0" smtClean="0">
                <a:effectLst/>
                <a:latin typeface="Arial" panose="020B0604020202020204" pitchFamily="34" charset="0"/>
                <a:ea typeface="Calibri" panose="020F0502020204030204" pitchFamily="34" charset="0"/>
                <a:cs typeface="Arial" panose="020B0604020202020204" pitchFamily="34" charset="0"/>
              </a:rPr>
              <a:t>La </a:t>
            </a:r>
            <a:r>
              <a:rPr lang="es-ES" b="1" dirty="0">
                <a:effectLst/>
                <a:latin typeface="Arial" panose="020B0604020202020204" pitchFamily="34" charset="0"/>
                <a:ea typeface="Calibri" panose="020F0502020204030204" pitchFamily="34" charset="0"/>
                <a:cs typeface="Arial" panose="020B0604020202020204" pitchFamily="34" charset="0"/>
              </a:rPr>
              <a:t>accesibilidad física</a:t>
            </a:r>
            <a:r>
              <a:rPr lang="es-ES" dirty="0">
                <a:effectLst/>
                <a:latin typeface="Arial" panose="020B0604020202020204" pitchFamily="34" charset="0"/>
                <a:ea typeface="Calibri" panose="020F0502020204030204" pitchFamily="34" charset="0"/>
                <a:cs typeface="Arial" panose="020B0604020202020204" pitchFamily="34" charset="0"/>
              </a:rPr>
              <a:t> nos suena a bordillos, escaleras, rampas…¿Alguien sabe cómo es un baño adaptado para personas en silla de ruedas?  Tienen la puerta más ancha, más espacio para girar o unas barras para sujetarse. </a:t>
            </a:r>
          </a:p>
          <a:p>
            <a:pPr>
              <a:spcAft>
                <a:spcPts val="800"/>
              </a:spcAft>
              <a:tabLst>
                <a:tab pos="1127760" algn="l"/>
              </a:tabLst>
            </a:pPr>
            <a:r>
              <a:rPr lang="es-ES" dirty="0">
                <a:effectLst/>
                <a:latin typeface="Arial" panose="020B0604020202020204" pitchFamily="34" charset="0"/>
                <a:ea typeface="Calibri" panose="020F0502020204030204" pitchFamily="34" charset="0"/>
                <a:cs typeface="Arial" panose="020B0604020202020204" pitchFamily="34" charset="0"/>
              </a:rPr>
              <a:t> </a:t>
            </a:r>
            <a:r>
              <a:rPr lang="es-ES" b="1" dirty="0" smtClean="0">
                <a:effectLst/>
                <a:latin typeface="Arial" panose="020B0604020202020204" pitchFamily="34" charset="0"/>
                <a:ea typeface="Calibri" panose="020F0502020204030204" pitchFamily="34" charset="0"/>
                <a:cs typeface="Arial" panose="020B0604020202020204" pitchFamily="34" charset="0"/>
              </a:rPr>
              <a:t>La </a:t>
            </a:r>
            <a:r>
              <a:rPr lang="es-ES" b="1" dirty="0">
                <a:effectLst/>
                <a:latin typeface="Arial" panose="020B0604020202020204" pitchFamily="34" charset="0"/>
                <a:ea typeface="Calibri" panose="020F0502020204030204" pitchFamily="34" charset="0"/>
                <a:cs typeface="Arial" panose="020B0604020202020204" pitchFamily="34" charset="0"/>
              </a:rPr>
              <a:t>accesibilidad sensorial. </a:t>
            </a:r>
            <a:r>
              <a:rPr lang="es-ES" dirty="0">
                <a:effectLst/>
                <a:latin typeface="Arial" panose="020B0604020202020204" pitchFamily="34" charset="0"/>
                <a:ea typeface="Calibri" panose="020F0502020204030204" pitchFamily="34" charset="0"/>
                <a:cs typeface="Arial" panose="020B0604020202020204" pitchFamily="34" charset="0"/>
              </a:rPr>
              <a:t>¿Cuáles son nuestros sentidos? La vista, el oído, el olfato, el tacto y el olfato.  </a:t>
            </a:r>
          </a:p>
          <a:p>
            <a:pPr>
              <a:spcAft>
                <a:spcPts val="800"/>
              </a:spcAft>
              <a:tabLst>
                <a:tab pos="1127760" algn="l"/>
              </a:tabLst>
            </a:pPr>
            <a:r>
              <a:rPr lang="es-ES" dirty="0">
                <a:effectLst/>
                <a:latin typeface="Arial" panose="020B0604020202020204" pitchFamily="34" charset="0"/>
                <a:ea typeface="Calibri" panose="020F0502020204030204" pitchFamily="34" charset="0"/>
                <a:cs typeface="Arial" panose="020B0604020202020204" pitchFamily="34" charset="0"/>
              </a:rPr>
              <a:t>El </a:t>
            </a:r>
            <a:r>
              <a:rPr lang="es-ES" dirty="0" smtClean="0">
                <a:effectLst/>
                <a:latin typeface="Arial" panose="020B0604020202020204" pitchFamily="34" charset="0"/>
                <a:ea typeface="Calibri" panose="020F0502020204030204" pitchFamily="34" charset="0"/>
                <a:cs typeface="Arial" panose="020B0604020202020204" pitchFamily="34" charset="0"/>
              </a:rPr>
              <a:t>braille</a:t>
            </a:r>
            <a:r>
              <a:rPr lang="es-ES" dirty="0">
                <a:effectLst/>
                <a:latin typeface="Arial" panose="020B0604020202020204" pitchFamily="34" charset="0"/>
                <a:ea typeface="Calibri" panose="020F0502020204030204" pitchFamily="34" charset="0"/>
                <a:cs typeface="Arial" panose="020B0604020202020204" pitchFamily="34" charset="0"/>
              </a:rPr>
              <a:t>, la lengua de signos, semáforos con sonido, pavimento </a:t>
            </a:r>
            <a:r>
              <a:rPr lang="es-ES" dirty="0" err="1">
                <a:effectLst/>
                <a:latin typeface="Arial" panose="020B0604020202020204" pitchFamily="34" charset="0"/>
                <a:ea typeface="Calibri" panose="020F0502020204030204" pitchFamily="34" charset="0"/>
                <a:cs typeface="Arial" panose="020B0604020202020204" pitchFamily="34" charset="0"/>
              </a:rPr>
              <a:t>podotactil</a:t>
            </a:r>
            <a:r>
              <a:rPr lang="es-ES" dirty="0">
                <a:effectLst/>
                <a:latin typeface="Arial" panose="020B0604020202020204" pitchFamily="34" charset="0"/>
                <a:ea typeface="Calibri" panose="020F0502020204030204" pitchFamily="34" charset="0"/>
                <a:cs typeface="Arial" panose="020B0604020202020204" pitchFamily="34" charset="0"/>
              </a:rPr>
              <a:t> facilitan información a través de los sentidos. </a:t>
            </a:r>
          </a:p>
          <a:p>
            <a:pPr>
              <a:spcAft>
                <a:spcPts val="800"/>
              </a:spcAft>
              <a:tabLst>
                <a:tab pos="1127760" algn="l"/>
              </a:tabLst>
            </a:pPr>
            <a:r>
              <a:rPr lang="es-ES" dirty="0">
                <a:effectLst/>
                <a:latin typeface="Arial" panose="020B0604020202020204" pitchFamily="34" charset="0"/>
                <a:ea typeface="Calibri" panose="020F0502020204030204" pitchFamily="34" charset="0"/>
                <a:cs typeface="Arial" panose="020B0604020202020204" pitchFamily="34" charset="0"/>
              </a:rPr>
              <a:t> </a:t>
            </a:r>
            <a:r>
              <a:rPr lang="es-ES" b="1" dirty="0" smtClean="0">
                <a:effectLst/>
                <a:latin typeface="Arial" panose="020B0604020202020204" pitchFamily="34" charset="0"/>
                <a:ea typeface="Calibri" panose="020F0502020204030204" pitchFamily="34" charset="0"/>
                <a:cs typeface="Arial" panose="020B0604020202020204" pitchFamily="34" charset="0"/>
              </a:rPr>
              <a:t>La </a:t>
            </a:r>
            <a:r>
              <a:rPr lang="es-ES" b="1" dirty="0">
                <a:effectLst/>
                <a:latin typeface="Arial" panose="020B0604020202020204" pitchFamily="34" charset="0"/>
                <a:ea typeface="Calibri" panose="020F0502020204030204" pitchFamily="34" charset="0"/>
                <a:cs typeface="Arial" panose="020B0604020202020204" pitchFamily="34" charset="0"/>
              </a:rPr>
              <a:t>accesibilidad cognitiva. </a:t>
            </a:r>
            <a:r>
              <a:rPr lang="es-ES" dirty="0">
                <a:effectLst/>
                <a:latin typeface="Arial" panose="020B0604020202020204" pitchFamily="34" charset="0"/>
                <a:ea typeface="Calibri" panose="020F0502020204030204" pitchFamily="34" charset="0"/>
                <a:cs typeface="Arial" panose="020B0604020202020204" pitchFamily="34" charset="0"/>
              </a:rPr>
              <a:t>Está relacionada con el </a:t>
            </a:r>
            <a:r>
              <a:rPr lang="es-ES" dirty="0" smtClean="0">
                <a:effectLst/>
                <a:latin typeface="Arial" panose="020B0604020202020204" pitchFamily="34" charset="0"/>
                <a:ea typeface="Calibri" panose="020F0502020204030204" pitchFamily="34" charset="0"/>
                <a:cs typeface="Arial" panose="020B0604020202020204" pitchFamily="34" charset="0"/>
              </a:rPr>
              <a:t>conocimiento. </a:t>
            </a:r>
            <a:r>
              <a:rPr lang="es-ES" dirty="0" smtClean="0">
                <a:latin typeface="Arial" panose="020B0604020202020204" pitchFamily="34" charset="0"/>
                <a:ea typeface="Calibri" panose="020F0502020204030204" pitchFamily="34" charset="0"/>
                <a:cs typeface="Arial" panose="020B0604020202020204" pitchFamily="34" charset="0"/>
              </a:rPr>
              <a:t>Con </a:t>
            </a:r>
            <a:r>
              <a:rPr lang="es-ES" dirty="0" smtClean="0">
                <a:effectLst/>
                <a:latin typeface="Arial" panose="020B0604020202020204" pitchFamily="34" charset="0"/>
                <a:ea typeface="Calibri" panose="020F0502020204030204" pitchFamily="34" charset="0"/>
                <a:cs typeface="Arial" panose="020B0604020202020204" pitchFamily="34" charset="0"/>
              </a:rPr>
              <a:t> conocemos </a:t>
            </a:r>
            <a:r>
              <a:rPr lang="es-ES" dirty="0">
                <a:effectLst/>
                <a:latin typeface="Arial" panose="020B0604020202020204" pitchFamily="34" charset="0"/>
                <a:ea typeface="Calibri" panose="020F0502020204030204" pitchFamily="34" charset="0"/>
                <a:cs typeface="Arial" panose="020B0604020202020204" pitchFamily="34" charset="0"/>
              </a:rPr>
              <a:t>y aprendemos. </a:t>
            </a:r>
            <a:r>
              <a:rPr lang="es-ES" dirty="0">
                <a:latin typeface="Arial" panose="020B0604020202020204" pitchFamily="34" charset="0"/>
                <a:ea typeface="Calibri" panose="020F0502020204030204" pitchFamily="34" charset="0"/>
                <a:cs typeface="Arial" panose="020B0604020202020204" pitchFamily="34" charset="0"/>
              </a:rPr>
              <a:t> </a:t>
            </a:r>
            <a:r>
              <a:rPr lang="es-ES" dirty="0" smtClean="0">
                <a:latin typeface="Arial" panose="020B0604020202020204" pitchFamily="34" charset="0"/>
                <a:ea typeface="Calibri" panose="020F0502020204030204" pitchFamily="34" charset="0"/>
                <a:cs typeface="Arial" panose="020B0604020202020204" pitchFamily="34" charset="0"/>
              </a:rPr>
              <a:t>Es la  menos conocida pero sin embargo es muy importante para muchas personas.  </a:t>
            </a:r>
            <a:endParaRPr lang="es-E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3</a:t>
            </a:fld>
            <a:endParaRPr lang="es-ES_tradnl"/>
          </a:p>
        </p:txBody>
      </p:sp>
    </p:spTree>
    <p:extLst>
      <p:ext uri="{BB962C8B-B14F-4D97-AF65-F5344CB8AC3E}">
        <p14:creationId xmlns:p14="http://schemas.microsoft.com/office/powerpoint/2010/main" val="379777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19661"/>
            <a:ext cx="5438140" cy="4466987"/>
          </a:xfrm>
        </p:spPr>
        <p:txBody>
          <a:bodyPr/>
          <a:lstStyle/>
          <a:p>
            <a:pPr>
              <a:spcAft>
                <a:spcPts val="800"/>
              </a:spcAft>
              <a:tabLst>
                <a:tab pos="967740" algn="l"/>
              </a:tabLst>
            </a:pPr>
            <a:r>
              <a:rPr lang="es-ES" dirty="0" smtClean="0">
                <a:latin typeface="Arial" panose="020B0604020202020204" pitchFamily="34" charset="0"/>
                <a:ea typeface="Calibri" panose="020F0502020204030204" pitchFamily="34" charset="0"/>
                <a:cs typeface="Arial" panose="020B0604020202020204" pitchFamily="34" charset="0"/>
              </a:rPr>
              <a:t>Hay  mucha definiciones de accesibilidad cognitiva.</a:t>
            </a:r>
          </a:p>
          <a:p>
            <a:pPr>
              <a:spcAft>
                <a:spcPts val="800"/>
              </a:spcAft>
              <a:tabLst>
                <a:tab pos="967740" algn="l"/>
              </a:tabLst>
            </a:pPr>
            <a:r>
              <a:rPr lang="es-ES" dirty="0" smtClean="0">
                <a:effectLst/>
                <a:latin typeface="Arial" panose="020B0604020202020204" pitchFamily="34" charset="0"/>
                <a:ea typeface="Calibri" panose="020F0502020204030204" pitchFamily="34" charset="0"/>
                <a:cs typeface="Arial" panose="020B0604020202020204" pitchFamily="34" charset="0"/>
              </a:rPr>
              <a:t>Esta es la que propone el CERMI </a:t>
            </a:r>
          </a:p>
          <a:p>
            <a:pPr>
              <a:spcAft>
                <a:spcPts val="800"/>
              </a:spcAft>
              <a:tabLst>
                <a:tab pos="967740" algn="l"/>
              </a:tabLst>
            </a:pPr>
            <a:r>
              <a:rPr lang="es-ES" dirty="0" smtClean="0">
                <a:latin typeface="Arial" panose="020B0604020202020204" pitchFamily="34" charset="0"/>
                <a:ea typeface="Calibri" panose="020F0502020204030204" pitchFamily="34" charset="0"/>
                <a:cs typeface="Arial" panose="020B0604020202020204" pitchFamily="34" charset="0"/>
              </a:rPr>
              <a:t>El CERMI es la organización donde están representadas toda las personas con discapacidad</a:t>
            </a:r>
            <a:r>
              <a:rPr lang="es-ES" dirty="0" smtClean="0">
                <a:latin typeface="Arial" panose="020B0604020202020204" pitchFamily="34" charset="0"/>
                <a:ea typeface="Calibri" panose="020F0502020204030204" pitchFamily="34" charset="0"/>
                <a:cs typeface="Arial" panose="020B0604020202020204" pitchFamily="34" charset="0"/>
              </a:rPr>
              <a:t>. Aunque este es uno de los colectivos a los que más afecta la falta de accesibilidad cognitiva, no es el </a:t>
            </a:r>
            <a:r>
              <a:rPr lang="es-ES" dirty="0" smtClean="0">
                <a:latin typeface="Arial" panose="020B0604020202020204" pitchFamily="34" charset="0"/>
                <a:ea typeface="Calibri" panose="020F0502020204030204" pitchFamily="34" charset="0"/>
                <a:cs typeface="Arial" panose="020B0604020202020204" pitchFamily="34" charset="0"/>
              </a:rPr>
              <a:t>ú</a:t>
            </a:r>
            <a:r>
              <a:rPr lang="es-ES" dirty="0" smtClean="0">
                <a:latin typeface="Arial" panose="020B0604020202020204" pitchFamily="34" charset="0"/>
                <a:ea typeface="Calibri" panose="020F0502020204030204" pitchFamily="34" charset="0"/>
                <a:cs typeface="Arial" panose="020B0604020202020204" pitchFamily="34" charset="0"/>
              </a:rPr>
              <a:t>nico, como veremos en esta presentación.</a:t>
            </a:r>
            <a:endParaRPr lang="es-ES" dirty="0" smtClean="0">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967740" algn="l"/>
              </a:tabLst>
            </a:pPr>
            <a:r>
              <a:rPr lang="es-ES" dirty="0" smtClean="0">
                <a:latin typeface="Arial" panose="020B0604020202020204" pitchFamily="34" charset="0"/>
                <a:ea typeface="Calibri" panose="020F0502020204030204" pitchFamily="34" charset="0"/>
                <a:cs typeface="Arial" panose="020B0604020202020204" pitchFamily="34" charset="0"/>
              </a:rPr>
              <a:t>La idea es muy sencilla: Hacer que el mundo sea fácil de entender para todas las personas.</a:t>
            </a:r>
          </a:p>
          <a:p>
            <a:pPr>
              <a:spcAft>
                <a:spcPts val="800"/>
              </a:spcAft>
              <a:tabLst>
                <a:tab pos="967740" algn="l"/>
              </a:tabLs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4</a:t>
            </a:fld>
            <a:endParaRPr lang="es-ES_tradnl"/>
          </a:p>
        </p:txBody>
      </p:sp>
    </p:spTree>
    <p:extLst>
      <p:ext uri="{BB962C8B-B14F-4D97-AF65-F5344CB8AC3E}">
        <p14:creationId xmlns:p14="http://schemas.microsoft.com/office/powerpoint/2010/main" val="26033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latin typeface="Arial" panose="020B0604020202020204" pitchFamily="34" charset="0"/>
                <a:cs typeface="Arial" panose="020B0604020202020204" pitchFamily="34" charset="0"/>
              </a:rPr>
              <a:t>C</a:t>
            </a:r>
            <a:r>
              <a:rPr lang="es-ES" dirty="0" smtClean="0">
                <a:latin typeface="Arial" panose="020B0604020202020204" pitchFamily="34" charset="0"/>
                <a:cs typeface="Arial" panose="020B0604020202020204" pitchFamily="34" charset="0"/>
              </a:rPr>
              <a:t>uando hablamos de accesibilidad cognitiva  nos referimos a estas tres cuestiones básicas.</a:t>
            </a:r>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A continuación vamos a ver algunos ejemplos para entender  cada uno de estos aspectos que está implicados en la accesibilidad cognitiva.</a:t>
            </a:r>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73892DD-6F82-4B90-831D-0CDA88A692EB}" type="slidenum">
              <a:rPr lang="es-ES" smtClean="0"/>
              <a:t>5</a:t>
            </a:fld>
            <a:endParaRPr lang="es-ES"/>
          </a:p>
        </p:txBody>
      </p:sp>
    </p:spTree>
    <p:extLst>
      <p:ext uri="{BB962C8B-B14F-4D97-AF65-F5344CB8AC3E}">
        <p14:creationId xmlns:p14="http://schemas.microsoft.com/office/powerpoint/2010/main" val="118441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86603"/>
            <a:ext cx="5438140" cy="4466987"/>
          </a:xfrm>
        </p:spPr>
        <p:txBody>
          <a:bodyPr/>
          <a:lstStyle/>
          <a:p>
            <a:r>
              <a:rPr lang="es-ES_tradnl" dirty="0">
                <a:latin typeface="Arial" panose="020B0604020202020204" pitchFamily="34" charset="0"/>
                <a:cs typeface="Arial" panose="020B0604020202020204" pitchFamily="34" charset="0"/>
              </a:rPr>
              <a:t>Hablamos </a:t>
            </a:r>
            <a:r>
              <a:rPr lang="es-ES_tradnl" dirty="0" smtClean="0">
                <a:latin typeface="Arial" panose="020B0604020202020204" pitchFamily="34" charset="0"/>
                <a:cs typeface="Arial" panose="020B0604020202020204" pitchFamily="34" charset="0"/>
              </a:rPr>
              <a:t>en primer lugar de </a:t>
            </a:r>
            <a:r>
              <a:rPr lang="es-ES_tradnl" dirty="0">
                <a:latin typeface="Arial" panose="020B0604020202020204" pitchFamily="34" charset="0"/>
                <a:cs typeface="Arial" panose="020B0604020202020204" pitchFamily="34" charset="0"/>
              </a:rPr>
              <a:t>como se diferencian o se asocian los objetos y elementos del espacio entre </a:t>
            </a:r>
            <a:r>
              <a:rPr lang="es-ES_tradnl" dirty="0" smtClean="0">
                <a:latin typeface="Arial" panose="020B0604020202020204" pitchFamily="34" charset="0"/>
                <a:cs typeface="Arial" panose="020B0604020202020204" pitchFamily="34" charset="0"/>
              </a:rPr>
              <a:t>sí, porque esto es clave para saber identificar un espacio y poder acceder a él.</a:t>
            </a:r>
          </a:p>
          <a:p>
            <a:endParaRPr lang="es-ES_tradnl" dirty="0" smtClean="0">
              <a:latin typeface="Arial" panose="020B0604020202020204" pitchFamily="34" charset="0"/>
              <a:cs typeface="Arial" panose="020B0604020202020204" pitchFamily="34" charset="0"/>
            </a:endParaRPr>
          </a:p>
          <a:p>
            <a:r>
              <a:rPr lang="es-ES_tradnl" dirty="0" smtClean="0">
                <a:latin typeface="Arial" panose="020B0604020202020204" pitchFamily="34" charset="0"/>
                <a:cs typeface="Arial" panose="020B0604020202020204" pitchFamily="34" charset="0"/>
              </a:rPr>
              <a:t>Partimos de la pregunta:</a:t>
            </a:r>
            <a:endParaRPr lang="es-ES_tradnl" dirty="0">
              <a:latin typeface="Arial" panose="020B0604020202020204" pitchFamily="34" charset="0"/>
              <a:cs typeface="Arial" panose="020B0604020202020204" pitchFamily="34" charset="0"/>
            </a:endParaRPr>
          </a:p>
          <a:p>
            <a:endParaRPr lang="es-ES_tradnl" dirty="0">
              <a:latin typeface="Arial" panose="020B0604020202020204" pitchFamily="34" charset="0"/>
              <a:cs typeface="Arial" panose="020B0604020202020204" pitchFamily="34" charset="0"/>
            </a:endParaRPr>
          </a:p>
          <a:p>
            <a:pPr>
              <a:spcAft>
                <a:spcPts val="800"/>
              </a:spcAft>
              <a:tabLst>
                <a:tab pos="2849880" algn="l"/>
              </a:tabLst>
            </a:pPr>
            <a:r>
              <a:rPr lang="es-ES" b="1" dirty="0">
                <a:effectLst/>
                <a:latin typeface="Arial" panose="020B0604020202020204" pitchFamily="34" charset="0"/>
                <a:ea typeface="Calibri" panose="020F0502020204030204" pitchFamily="34" charset="0"/>
                <a:cs typeface="Arial" panose="020B0604020202020204" pitchFamily="34" charset="0"/>
              </a:rPr>
              <a:t>¿Sabrías identificar la puerta de </a:t>
            </a:r>
            <a:r>
              <a:rPr lang="es-ES" b="1" dirty="0" smtClean="0">
                <a:effectLst/>
                <a:latin typeface="Arial" panose="020B0604020202020204" pitchFamily="34" charset="0"/>
                <a:ea typeface="Calibri" panose="020F0502020204030204" pitchFamily="34" charset="0"/>
                <a:cs typeface="Arial" panose="020B0604020202020204" pitchFamily="34" charset="0"/>
              </a:rPr>
              <a:t>entrada en este lugar? </a:t>
            </a:r>
            <a:endParaRPr lang="es-ES"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2849880" algn="l"/>
              </a:tabLst>
            </a:pPr>
            <a:r>
              <a:rPr lang="es-ES" dirty="0" smtClean="0">
                <a:effectLst/>
                <a:latin typeface="Arial" panose="020B0604020202020204" pitchFamily="34" charset="0"/>
                <a:ea typeface="Calibri" panose="020F0502020204030204" pitchFamily="34" charset="0"/>
                <a:cs typeface="Arial" panose="020B0604020202020204" pitchFamily="34" charset="0"/>
              </a:rPr>
              <a:t>Esta </a:t>
            </a:r>
            <a:r>
              <a:rPr lang="es-ES" dirty="0">
                <a:effectLst/>
                <a:latin typeface="Arial" panose="020B0604020202020204" pitchFamily="34" charset="0"/>
                <a:ea typeface="Calibri" panose="020F0502020204030204" pitchFamily="34" charset="0"/>
                <a:cs typeface="Arial" panose="020B0604020202020204" pitchFamily="34" charset="0"/>
              </a:rPr>
              <a:t>foto es de la piscina municipal de Hellín. No vemos ningún cartel de entrada y las puertas laterales son iguales y </a:t>
            </a:r>
            <a:r>
              <a:rPr lang="es-ES" dirty="0" smtClean="0">
                <a:effectLst/>
                <a:latin typeface="Arial" panose="020B0604020202020204" pitchFamily="34" charset="0"/>
                <a:ea typeface="Calibri" panose="020F0502020204030204" pitchFamily="34" charset="0"/>
                <a:cs typeface="Arial" panose="020B0604020202020204" pitchFamily="34" charset="0"/>
              </a:rPr>
              <a:t>hay un </a:t>
            </a:r>
            <a:r>
              <a:rPr lang="es-ES" dirty="0">
                <a:effectLst/>
                <a:latin typeface="Arial" panose="020B0604020202020204" pitchFamily="34" charset="0"/>
                <a:ea typeface="Calibri" panose="020F0502020204030204" pitchFamily="34" charset="0"/>
                <a:cs typeface="Arial" panose="020B0604020202020204" pitchFamily="34" charset="0"/>
              </a:rPr>
              <a:t>macetero que impide la entrada por la puerta central. </a:t>
            </a:r>
          </a:p>
          <a:p>
            <a:pPr>
              <a:spcAft>
                <a:spcPts val="800"/>
              </a:spcAft>
              <a:tabLst>
                <a:tab pos="2849880" algn="l"/>
              </a:tabLst>
            </a:pPr>
            <a:r>
              <a:rPr lang="es-ES" b="1" dirty="0">
                <a:effectLst/>
                <a:latin typeface="Arial" panose="020B0604020202020204" pitchFamily="34" charset="0"/>
                <a:ea typeface="Calibri" panose="020F0502020204030204" pitchFamily="34" charset="0"/>
                <a:cs typeface="Arial" panose="020B0604020202020204" pitchFamily="34" charset="0"/>
              </a:rPr>
              <a:t>¿Habéis tenido alguna situación parecida a esta? </a:t>
            </a:r>
            <a:endParaRPr lang="es-ES" b="1" dirty="0" smtClean="0">
              <a:effectLst/>
              <a:latin typeface="Arial" panose="020B0604020202020204" pitchFamily="34" charset="0"/>
              <a:ea typeface="Calibri" panose="020F0502020204030204" pitchFamily="34" charset="0"/>
              <a:cs typeface="Arial" panose="020B0604020202020204" pitchFamily="34" charset="0"/>
            </a:endParaRPr>
          </a:p>
          <a:p>
            <a:r>
              <a:rPr lang="es-ES_tradnl" dirty="0" smtClean="0">
                <a:latin typeface="Arial" panose="020B0604020202020204" pitchFamily="34" charset="0"/>
                <a:cs typeface="Arial" panose="020B0604020202020204" pitchFamily="34" charset="0"/>
              </a:rPr>
              <a:t>Les </a:t>
            </a:r>
            <a:r>
              <a:rPr lang="es-ES_tradnl" dirty="0">
                <a:latin typeface="Arial" panose="020B0604020202020204" pitchFamily="34" charset="0"/>
                <a:cs typeface="Arial" panose="020B0604020202020204" pitchFamily="34" charset="0"/>
              </a:rPr>
              <a:t>preguntamos sobre sus experiencias particulares en situaciones cotidianas y ponemos ejemplos que hayamos vivido </a:t>
            </a:r>
            <a:r>
              <a:rPr lang="es-ES_tradnl" dirty="0" smtClean="0">
                <a:latin typeface="Arial" panose="020B0604020202020204" pitchFamily="34" charset="0"/>
                <a:cs typeface="Arial" panose="020B0604020202020204" pitchFamily="34" charset="0"/>
              </a:rPr>
              <a:t>nosotras, u otras  </a:t>
            </a:r>
            <a:r>
              <a:rPr lang="es-ES_tradnl" dirty="0">
                <a:latin typeface="Arial" panose="020B0604020202020204" pitchFamily="34" charset="0"/>
                <a:cs typeface="Arial" panose="020B0604020202020204" pitchFamily="34" charset="0"/>
              </a:rPr>
              <a:t>personas </a:t>
            </a:r>
            <a:r>
              <a:rPr lang="es-ES_tradnl" dirty="0" smtClean="0">
                <a:latin typeface="Arial" panose="020B0604020202020204" pitchFamily="34" charset="0"/>
                <a:cs typeface="Arial" panose="020B0604020202020204" pitchFamily="34" charset="0"/>
              </a:rPr>
              <a:t>que conozcamos que tengan alguna dificultad de comprensión</a:t>
            </a:r>
            <a:endParaRPr lang="es-ES_tradnl" dirty="0">
              <a:latin typeface="Arial" panose="020B0604020202020204" pitchFamily="34" charset="0"/>
              <a:cs typeface="Arial" panose="020B0604020202020204" pitchFamily="34" charset="0"/>
            </a:endParaRPr>
          </a:p>
          <a:p>
            <a:endParaRPr lang="es-ES_tradnl" dirty="0">
              <a:latin typeface="Arial" panose="020B0604020202020204" pitchFamily="34" charset="0"/>
              <a:cs typeface="Arial" panose="020B0604020202020204" pitchFamily="34" charset="0"/>
            </a:endParaRPr>
          </a:p>
          <a:p>
            <a:pPr>
              <a:spcAft>
                <a:spcPts val="800"/>
              </a:spcAft>
              <a:tabLst>
                <a:tab pos="2849880" algn="l"/>
              </a:tabLst>
            </a:pPr>
            <a:endParaRPr lang="es-ES" dirty="0">
              <a:effectLst/>
              <a:latin typeface="Arial" panose="020B0604020202020204" pitchFamily="34" charset="0"/>
              <a:ea typeface="Calibri" panose="020F0502020204030204" pitchFamily="34" charset="0"/>
              <a:cs typeface="Arial" panose="020B0604020202020204" pitchFamily="34" charset="0"/>
            </a:endParaRPr>
          </a:p>
          <a:p>
            <a:endParaRPr lang="es-ES_tradnl" dirty="0"/>
          </a:p>
          <a:p>
            <a:endParaRPr lang="es-ES" dirty="0"/>
          </a:p>
        </p:txBody>
      </p:sp>
      <p:sp>
        <p:nvSpPr>
          <p:cNvPr id="4" name="Marcador de número de diapositiva 3"/>
          <p:cNvSpPr>
            <a:spLocks noGrp="1"/>
          </p:cNvSpPr>
          <p:nvPr>
            <p:ph type="sldNum" sz="quarter" idx="10"/>
          </p:nvPr>
        </p:nvSpPr>
        <p:spPr/>
        <p:txBody>
          <a:bodyPr/>
          <a:lstStyle/>
          <a:p>
            <a:fld id="{E11FAB2C-3006-4DE8-A31F-57C0B7F20D4F}" type="slidenum">
              <a:rPr lang="es-ES" smtClean="0"/>
              <a:t>6</a:t>
            </a:fld>
            <a:endParaRPr lang="es-ES"/>
          </a:p>
        </p:txBody>
      </p:sp>
    </p:spTree>
    <p:extLst>
      <p:ext uri="{BB962C8B-B14F-4D97-AF65-F5344CB8AC3E}">
        <p14:creationId xmlns:p14="http://schemas.microsoft.com/office/powerpoint/2010/main" val="257216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97833"/>
            <a:ext cx="5438140" cy="4466987"/>
          </a:xfrm>
        </p:spPr>
        <p:txBody>
          <a:bodyPr/>
          <a:lstStyle/>
          <a:p>
            <a:r>
              <a:rPr lang="es-ES_tradnl" dirty="0" smtClean="0">
                <a:latin typeface="Arial" panose="020B0604020202020204" pitchFamily="34" charset="0"/>
                <a:cs typeface="Arial" panose="020B0604020202020204" pitchFamily="34" charset="0"/>
              </a:rPr>
              <a:t>Hablamos ahora  </a:t>
            </a:r>
            <a:r>
              <a:rPr lang="es-ES_tradnl" dirty="0">
                <a:latin typeface="Arial" panose="020B0604020202020204" pitchFamily="34" charset="0"/>
                <a:cs typeface="Arial" panose="020B0604020202020204" pitchFamily="34" charset="0"/>
              </a:rPr>
              <a:t>de la importancia de la información: qué pasa cuando la información es confusa y no está destacada la principal o relevante.</a:t>
            </a:r>
          </a:p>
          <a:p>
            <a:endParaRPr lang="es-ES_tradnl" dirty="0">
              <a:latin typeface="Arial" panose="020B0604020202020204" pitchFamily="34" charset="0"/>
              <a:cs typeface="Arial" panose="020B0604020202020204" pitchFamily="34" charset="0"/>
            </a:endParaRPr>
          </a:p>
          <a:p>
            <a:pPr>
              <a:spcAft>
                <a:spcPts val="800"/>
              </a:spcAft>
              <a:tabLst>
                <a:tab pos="1455420" algn="l"/>
              </a:tabLst>
            </a:pPr>
            <a:r>
              <a:rPr lang="es-ES" b="1" dirty="0">
                <a:effectLst/>
                <a:latin typeface="Arial" panose="020B0604020202020204" pitchFamily="34" charset="0"/>
                <a:ea typeface="Calibri" panose="020F0502020204030204" pitchFamily="34" charset="0"/>
                <a:cs typeface="Arial" panose="020B0604020202020204" pitchFamily="34" charset="0"/>
              </a:rPr>
              <a:t>Viendo la foto de la derecha, ¿Qué tipo de espacio es este?</a:t>
            </a:r>
          </a:p>
          <a:p>
            <a:pPr>
              <a:spcAft>
                <a:spcPts val="800"/>
              </a:spcAft>
              <a:tabLst>
                <a:tab pos="1455420" algn="l"/>
              </a:tabLst>
            </a:pPr>
            <a:r>
              <a:rPr lang="es-ES" dirty="0">
                <a:effectLst/>
                <a:latin typeface="Arial" panose="020B0604020202020204" pitchFamily="34" charset="0"/>
                <a:ea typeface="Calibri" panose="020F0502020204030204" pitchFamily="34" charset="0"/>
                <a:cs typeface="Arial" panose="020B0604020202020204" pitchFamily="34" charset="0"/>
              </a:rPr>
              <a:t>Nos encontramos con la estación de tren de Valencia. Sobre la puerta, que no se ve, hay un rótulo con el nombre de la estación, el logo de Adif y el icono de un tren. Lo que más destaca son los anuncios de las tiendas que están dentro de la estación, pareciendo más un centro comercial que una estación de tren.</a:t>
            </a:r>
            <a:endParaRPr lang="es-ES"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1455420" algn="l"/>
              </a:tabLst>
            </a:pPr>
            <a:r>
              <a:rPr lang="es-ES" b="1" dirty="0">
                <a:effectLst/>
                <a:latin typeface="Arial" panose="020B0604020202020204" pitchFamily="34" charset="0"/>
                <a:ea typeface="Calibri" panose="020F0502020204030204" pitchFamily="34" charset="0"/>
                <a:cs typeface="Arial" panose="020B0604020202020204" pitchFamily="34" charset="0"/>
              </a:rPr>
              <a:t> </a:t>
            </a:r>
            <a:r>
              <a:rPr lang="es-ES" b="1" dirty="0" smtClean="0">
                <a:effectLst/>
                <a:latin typeface="Arial" panose="020B0604020202020204" pitchFamily="34" charset="0"/>
                <a:ea typeface="Calibri" panose="020F0502020204030204" pitchFamily="34" charset="0"/>
                <a:cs typeface="Arial" panose="020B0604020202020204" pitchFamily="34" charset="0"/>
              </a:rPr>
              <a:t>Mirando </a:t>
            </a:r>
            <a:r>
              <a:rPr lang="es-ES" b="1" dirty="0">
                <a:effectLst/>
                <a:latin typeface="Arial" panose="020B0604020202020204" pitchFamily="34" charset="0"/>
                <a:ea typeface="Calibri" panose="020F0502020204030204" pitchFamily="34" charset="0"/>
                <a:cs typeface="Arial" panose="020B0604020202020204" pitchFamily="34" charset="0"/>
              </a:rPr>
              <a:t>la foto de la derecha ¿Y este?</a:t>
            </a:r>
          </a:p>
          <a:p>
            <a:pPr>
              <a:spcAft>
                <a:spcPts val="800"/>
              </a:spcAft>
              <a:tabLst>
                <a:tab pos="1455420" algn="l"/>
              </a:tabLst>
            </a:pPr>
            <a:r>
              <a:rPr lang="es-ES" dirty="0">
                <a:effectLst/>
                <a:latin typeface="Arial" panose="020B0604020202020204" pitchFamily="34" charset="0"/>
                <a:ea typeface="Calibri" panose="020F0502020204030204" pitchFamily="34" charset="0"/>
                <a:cs typeface="Arial" panose="020B0604020202020204" pitchFamily="34" charset="0"/>
              </a:rPr>
              <a:t>Es una clínica dental de Madrid. Esta situada en una calle muy estrecha y tienes que caminar cerca de la fachada. Esto impide que veas el rótulo. Aquí lo que destaca es la publicidad con esas fotos, lo que nos hace pensar que es un gimnasio. </a:t>
            </a:r>
          </a:p>
          <a:p>
            <a:pPr>
              <a:spcAft>
                <a:spcPts val="800"/>
              </a:spcAft>
              <a:tabLst>
                <a:tab pos="1455420" algn="l"/>
              </a:tabLst>
            </a:pP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smtClean="0">
                <a:effectLst/>
                <a:latin typeface="Arial" panose="020B0604020202020204" pitchFamily="34" charset="0"/>
                <a:ea typeface="Calibri" panose="020F0502020204030204" pitchFamily="34" charset="0"/>
                <a:cs typeface="Arial" panose="020B0604020202020204" pitchFamily="34" charset="0"/>
              </a:rPr>
              <a:t>Con </a:t>
            </a:r>
            <a:r>
              <a:rPr lang="es-ES" dirty="0">
                <a:effectLst/>
                <a:latin typeface="Arial" panose="020B0604020202020204" pitchFamily="34" charset="0"/>
                <a:ea typeface="Calibri" panose="020F0502020204030204" pitchFamily="34" charset="0"/>
                <a:cs typeface="Arial" panose="020B0604020202020204" pitchFamily="34" charset="0"/>
              </a:rPr>
              <a:t>estas fotos os mostramos que pasa cuando la información es confusa y no </a:t>
            </a:r>
            <a:r>
              <a:rPr lang="es-ES" dirty="0" smtClean="0">
                <a:effectLst/>
                <a:latin typeface="Arial" panose="020B0604020202020204" pitchFamily="34" charset="0"/>
                <a:ea typeface="Calibri" panose="020F0502020204030204" pitchFamily="34" charset="0"/>
                <a:cs typeface="Arial" panose="020B0604020202020204" pitchFamily="34" charset="0"/>
              </a:rPr>
              <a:t>destaca </a:t>
            </a:r>
            <a:r>
              <a:rPr lang="es-ES" dirty="0">
                <a:effectLst/>
                <a:latin typeface="Arial" panose="020B0604020202020204" pitchFamily="34" charset="0"/>
                <a:ea typeface="Calibri" panose="020F0502020204030204" pitchFamily="34" charset="0"/>
                <a:cs typeface="Arial" panose="020B0604020202020204" pitchFamily="34" charset="0"/>
              </a:rPr>
              <a:t>lo más importante</a:t>
            </a:r>
            <a:r>
              <a:rPr lang="es-ES" dirty="0" smtClean="0">
                <a:effectLst/>
                <a:latin typeface="Arial" panose="020B0604020202020204" pitchFamily="34" charset="0"/>
                <a:ea typeface="Calibri" panose="020F0502020204030204" pitchFamily="34" charset="0"/>
                <a:cs typeface="Arial" panose="020B0604020202020204" pitchFamily="34" charset="0"/>
              </a:rPr>
              <a:t>.</a:t>
            </a:r>
          </a:p>
          <a:p>
            <a:pPr>
              <a:spcAft>
                <a:spcPts val="800"/>
              </a:spcAft>
              <a:tabLst>
                <a:tab pos="1455420" algn="l"/>
              </a:tabLst>
            </a:pPr>
            <a:r>
              <a:rPr lang="es-ES_tradnl" dirty="0">
                <a:latin typeface="Arial" panose="020B0604020202020204" pitchFamily="34" charset="0"/>
                <a:cs typeface="Arial" panose="020B0604020202020204" pitchFamily="34" charset="0"/>
              </a:rPr>
              <a:t>Les preguntamos sobre sus experiencias particulares en situaciones cotidianas y ponemos ejemplos que hayamos vivido nosotros y personas con discapacidad intelectual.</a:t>
            </a:r>
          </a:p>
          <a:p>
            <a:pPr>
              <a:spcAft>
                <a:spcPts val="800"/>
              </a:spcAft>
              <a:tabLst>
                <a:tab pos="1455420" algn="l"/>
              </a:tabLst>
            </a:pPr>
            <a:endParaRPr lang="es-ES" dirty="0" smtClean="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1455420" algn="l"/>
              </a:tabLst>
            </a:pPr>
            <a:endParaRPr lang="es-E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7</a:t>
            </a:fld>
            <a:endParaRPr lang="es-ES_tradnl"/>
          </a:p>
        </p:txBody>
      </p:sp>
    </p:spTree>
    <p:extLst>
      <p:ext uri="{BB962C8B-B14F-4D97-AF65-F5344CB8AC3E}">
        <p14:creationId xmlns:p14="http://schemas.microsoft.com/office/powerpoint/2010/main" val="179972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86603"/>
            <a:ext cx="5438140" cy="4466987"/>
          </a:xfrm>
        </p:spPr>
        <p:txBody>
          <a:bodyPr/>
          <a:lstStyle/>
          <a:p>
            <a:pPr>
              <a:spcAft>
                <a:spcPts val="800"/>
              </a:spcAft>
              <a:tabLst>
                <a:tab pos="1188720" algn="l"/>
              </a:tabLst>
            </a:pPr>
            <a:endParaRPr lang="es-ES" dirty="0" smtClean="0">
              <a:effectLst/>
              <a:latin typeface="Arial" panose="020B060402020202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smtClean="0">
                <a:effectLst/>
                <a:latin typeface="Arial" panose="020B0604020202020204" pitchFamily="34" charset="0"/>
                <a:ea typeface="Calibri" panose="020F0502020204030204" pitchFamily="34" charset="0"/>
                <a:cs typeface="Times New Roman" panose="02020603050405020304" pitchFamily="18" charset="0"/>
              </a:rPr>
              <a:t>Viendo </a:t>
            </a:r>
            <a:r>
              <a:rPr lang="es-ES" dirty="0">
                <a:effectLst/>
                <a:latin typeface="Arial" panose="020B0604020202020204" pitchFamily="34" charset="0"/>
                <a:ea typeface="Calibri" panose="020F0502020204030204" pitchFamily="34" charset="0"/>
                <a:cs typeface="Times New Roman" panose="02020603050405020304" pitchFamily="18" charset="0"/>
              </a:rPr>
              <a:t>la foto de la izquierda </a:t>
            </a:r>
            <a:r>
              <a:rPr lang="es-ES" b="1" dirty="0">
                <a:effectLst/>
                <a:latin typeface="Arial" panose="020B0604020202020204" pitchFamily="34" charset="0"/>
                <a:ea typeface="Calibri" panose="020F0502020204030204" pitchFamily="34" charset="0"/>
                <a:cs typeface="Times New Roman" panose="02020603050405020304" pitchFamily="18" charset="0"/>
              </a:rPr>
              <a:t>¿Cuánto tiempo tardas en encontrar el cartel explicativo?</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a:effectLst/>
                <a:latin typeface="Arial" panose="020B0604020202020204" pitchFamily="34" charset="0"/>
                <a:ea typeface="Calibri" panose="020F0502020204030204" pitchFamily="34" charset="0"/>
                <a:cs typeface="Times New Roman" panose="02020603050405020304" pitchFamily="18" charset="0"/>
              </a:rPr>
              <a:t>Es muy importante la información que encontramos a la entrada de algunos edificios como bibliotecas, centros socioculturales, ayuntamientos. Nos puede interesar el horario, algún número de teléfono,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a:effectLst/>
                <a:latin typeface="Arial" panose="020B0604020202020204" pitchFamily="34" charset="0"/>
                <a:ea typeface="Calibri" panose="020F0502020204030204" pitchFamily="34" charset="0"/>
                <a:cs typeface="Times New Roman" panose="02020603050405020304" pitchFamily="18" charset="0"/>
              </a:rPr>
              <a:t>Suele haber un panel de corcho con información. A veces hay demasiada información y pierdes el tiempo buscando la información que te hace falta.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a:effectLst/>
                <a:latin typeface="Arial" panose="020B0604020202020204" pitchFamily="34" charset="0"/>
                <a:ea typeface="Calibri" panose="020F0502020204030204" pitchFamily="34" charset="0"/>
                <a:cs typeface="Times New Roman" panose="02020603050405020304" pitchFamily="18" charset="0"/>
              </a:rPr>
              <a:t> </a:t>
            </a:r>
            <a:r>
              <a:rPr lang="es-ES" dirty="0" smtClean="0">
                <a:effectLst/>
                <a:latin typeface="Arial" panose="020B0604020202020204" pitchFamily="34" charset="0"/>
                <a:ea typeface="Calibri" panose="020F0502020204030204" pitchFamily="34" charset="0"/>
                <a:cs typeface="Times New Roman" panose="02020603050405020304" pitchFamily="18" charset="0"/>
              </a:rPr>
              <a:t>Mirando </a:t>
            </a:r>
            <a:r>
              <a:rPr lang="es-ES" dirty="0">
                <a:effectLst/>
                <a:latin typeface="Arial" panose="020B0604020202020204" pitchFamily="34" charset="0"/>
                <a:ea typeface="Calibri" panose="020F0502020204030204" pitchFamily="34" charset="0"/>
                <a:cs typeface="Times New Roman" panose="02020603050405020304" pitchFamily="18" charset="0"/>
              </a:rPr>
              <a:t>la foto de la derecha, </a:t>
            </a:r>
            <a:r>
              <a:rPr lang="es-ES" b="1" dirty="0">
                <a:effectLst/>
                <a:latin typeface="Arial" panose="020B0604020202020204" pitchFamily="34" charset="0"/>
                <a:ea typeface="Calibri" panose="020F0502020204030204" pitchFamily="34" charset="0"/>
                <a:cs typeface="Times New Roman" panose="02020603050405020304" pitchFamily="18" charset="0"/>
              </a:rPr>
              <a:t>¿dónde buscarías los horarios y la información principal?</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a:effectLst/>
                <a:latin typeface="Arial" panose="020B0604020202020204" pitchFamily="34" charset="0"/>
                <a:ea typeface="Calibri" panose="020F0502020204030204" pitchFamily="34" charset="0"/>
                <a:cs typeface="Times New Roman" panose="02020603050405020304" pitchFamily="18" charset="0"/>
              </a:rPr>
              <a:t>Si hay mucha información, lo mejor es organizar y ordenar la información para ir a lo que te interesa. Como por ejemplo el horario de abierto y cerrado, las actividades semanales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a:effectLst/>
                <a:latin typeface="Arial" panose="020B0604020202020204" pitchFamily="34" charset="0"/>
                <a:ea typeface="Calibri" panose="020F0502020204030204" pitchFamily="34" charset="0"/>
                <a:cs typeface="Times New Roman" panose="02020603050405020304" pitchFamily="18" charset="0"/>
              </a:rPr>
              <a:t>¿Tenéis alguna anécdota </a:t>
            </a:r>
            <a:r>
              <a:rPr lang="es-ES" dirty="0" smtClean="0">
                <a:effectLst/>
                <a:latin typeface="Arial" panose="020B0604020202020204" pitchFamily="34" charset="0"/>
                <a:ea typeface="Calibri" panose="020F0502020204030204" pitchFamily="34" charset="0"/>
                <a:cs typeface="Times New Roman" panose="02020603050405020304" pitchFamily="18" charset="0"/>
              </a:rPr>
              <a:t>o experiencia relacionada </a:t>
            </a:r>
            <a:r>
              <a:rPr lang="es-ES" dirty="0">
                <a:effectLst/>
                <a:latin typeface="Arial" panose="020B0604020202020204" pitchFamily="34" charset="0"/>
                <a:ea typeface="Calibri" panose="020F0502020204030204" pitchFamily="34" charset="0"/>
                <a:cs typeface="Times New Roman" panose="02020603050405020304" pitchFamily="18" charset="0"/>
              </a:rPr>
              <a:t>con estas situaciones?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8</a:t>
            </a:fld>
            <a:endParaRPr lang="es-ES_tradnl"/>
          </a:p>
        </p:txBody>
      </p:sp>
    </p:spTree>
    <p:extLst>
      <p:ext uri="{BB962C8B-B14F-4D97-AF65-F5344CB8AC3E}">
        <p14:creationId xmlns:p14="http://schemas.microsoft.com/office/powerpoint/2010/main" val="389828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86603"/>
            <a:ext cx="5438140" cy="4466987"/>
          </a:xfrm>
        </p:spPr>
        <p:txBody>
          <a:bodyPr/>
          <a:lstStyle/>
          <a:p>
            <a:r>
              <a:rPr lang="es-ES_tradnl" dirty="0" smtClean="0">
                <a:latin typeface="Arial" panose="020B0604020202020204" pitchFamily="34" charset="0"/>
                <a:cs typeface="Arial" panose="020B0604020202020204" pitchFamily="34" charset="0"/>
              </a:rPr>
              <a:t>Seguimos hablando de </a:t>
            </a:r>
            <a:r>
              <a:rPr lang="es-ES_tradnl" dirty="0">
                <a:latin typeface="Arial" panose="020B0604020202020204" pitchFamily="34" charset="0"/>
                <a:cs typeface="Arial" panose="020B0604020202020204" pitchFamily="34" charset="0"/>
              </a:rPr>
              <a:t>la importancia de la </a:t>
            </a:r>
            <a:r>
              <a:rPr lang="es-ES_tradnl" dirty="0" smtClean="0">
                <a:latin typeface="Arial" panose="020B0604020202020204" pitchFamily="34" charset="0"/>
                <a:cs typeface="Arial" panose="020B0604020202020204" pitchFamily="34" charset="0"/>
              </a:rPr>
              <a:t>información gráfica o escrita : </a:t>
            </a:r>
            <a:r>
              <a:rPr lang="es-ES_tradnl" dirty="0">
                <a:latin typeface="Arial" panose="020B0604020202020204" pitchFamily="34" charset="0"/>
                <a:cs typeface="Arial" panose="020B0604020202020204" pitchFamily="34" charset="0"/>
              </a:rPr>
              <a:t>la necesidad de elaborar </a:t>
            </a:r>
            <a:r>
              <a:rPr lang="es-ES_tradnl" dirty="0" smtClean="0">
                <a:latin typeface="Arial" panose="020B0604020202020204" pitchFamily="34" charset="0"/>
                <a:cs typeface="Arial" panose="020B0604020202020204" pitchFamily="34" charset="0"/>
              </a:rPr>
              <a:t> </a:t>
            </a:r>
            <a:r>
              <a:rPr lang="es-ES_tradnl" dirty="0">
                <a:latin typeface="Arial" panose="020B0604020202020204" pitchFamily="34" charset="0"/>
                <a:cs typeface="Arial" panose="020B0604020202020204" pitchFamily="34" charset="0"/>
              </a:rPr>
              <a:t>sencillos y apoyar con pictogramas o iconos.</a:t>
            </a:r>
          </a:p>
          <a:p>
            <a:pPr marL="0" marR="0" lvl="0" indent="0" algn="l" defTabSz="914400" rtl="0" eaLnBrk="1" fontAlgn="auto" latinLnBrk="0" hangingPunct="1">
              <a:spcBef>
                <a:spcPts val="0"/>
              </a:spcBef>
              <a:spcAft>
                <a:spcPts val="0"/>
              </a:spcAft>
              <a:buClrTx/>
              <a:buSzTx/>
              <a:buFontTx/>
              <a:buNone/>
              <a:tabLst/>
              <a:defRPr/>
            </a:pPr>
            <a:r>
              <a:rPr lang="es-ES_tradnl" dirty="0">
                <a:latin typeface="Arial" panose="020B0604020202020204" pitchFamily="34" charset="0"/>
                <a:cs typeface="Arial" panose="020B0604020202020204" pitchFamily="34" charset="0"/>
              </a:rPr>
              <a:t>Les preguntamos sobre sus experiencias particulares en situaciones en las que hay que manejar información compleja (trámites en ayuntamientos, hacienda...) y ponemos ejemplos que hayamos vivido nosotros y personas con discapacidad intelectual.</a:t>
            </a:r>
          </a:p>
          <a:p>
            <a:endParaRPr lang="es-ES_tradnl" dirty="0">
              <a:latin typeface="Arial" panose="020B0604020202020204" pitchFamily="34" charset="0"/>
              <a:cs typeface="Arial" panose="020B0604020202020204" pitchFamily="34" charset="0"/>
            </a:endParaRPr>
          </a:p>
          <a:p>
            <a:r>
              <a:rPr lang="es-ES_tradnl" dirty="0" smtClean="0">
                <a:latin typeface="Arial" panose="020B0604020202020204" pitchFamily="34" charset="0"/>
                <a:cs typeface="Arial" panose="020B0604020202020204" pitchFamily="34" charset="0"/>
              </a:rPr>
              <a:t>En esta diapositiva y las siguientes, vemos  </a:t>
            </a:r>
            <a:r>
              <a:rPr lang="es-ES_tradnl" dirty="0">
                <a:latin typeface="Arial" panose="020B0604020202020204" pitchFamily="34" charset="0"/>
                <a:cs typeface="Arial" panose="020B0604020202020204" pitchFamily="34" charset="0"/>
              </a:rPr>
              <a:t>diferentes sistemas </a:t>
            </a:r>
            <a:r>
              <a:rPr lang="es-ES_tradnl" dirty="0" smtClean="0">
                <a:latin typeface="Arial" panose="020B0604020202020204" pitchFamily="34" charset="0"/>
                <a:cs typeface="Arial" panose="020B0604020202020204" pitchFamily="34" charset="0"/>
              </a:rPr>
              <a:t>para hacer que la información sea fácil </a:t>
            </a:r>
            <a:r>
              <a:rPr lang="es-ES_tradnl" dirty="0">
                <a:latin typeface="Arial" panose="020B0604020202020204" pitchFamily="34" charset="0"/>
                <a:cs typeface="Arial" panose="020B0604020202020204" pitchFamily="34" charset="0"/>
              </a:rPr>
              <a:t>de entender</a:t>
            </a:r>
            <a:r>
              <a:rPr lang="es-ES_tradnl" dirty="0" smtClean="0">
                <a:latin typeface="Arial" panose="020B0604020202020204" pitchFamily="34" charset="0"/>
                <a:cs typeface="Arial" panose="020B0604020202020204" pitchFamily="34" charset="0"/>
              </a:rPr>
              <a:t>.</a:t>
            </a:r>
          </a:p>
          <a:p>
            <a:endParaRPr lang="es-ES_tradnl" dirty="0">
              <a:latin typeface="Arial" panose="020B0604020202020204" pitchFamily="34" charset="0"/>
              <a:cs typeface="Arial" panose="020B0604020202020204" pitchFamily="34" charset="0"/>
            </a:endParaRPr>
          </a:p>
          <a:p>
            <a:pPr>
              <a:spcAft>
                <a:spcPts val="800"/>
              </a:spcAft>
            </a:pPr>
            <a:r>
              <a:rPr lang="es-ES" dirty="0">
                <a:effectLst/>
                <a:latin typeface="Arial" panose="020B0604020202020204" pitchFamily="34" charset="0"/>
                <a:ea typeface="Calibri" panose="020F0502020204030204" pitchFamily="34" charset="0"/>
                <a:cs typeface="Arial" panose="020B0604020202020204" pitchFamily="34" charset="0"/>
              </a:rPr>
              <a:t>Sin leer y viendo los dos carteles </a:t>
            </a:r>
            <a:r>
              <a:rPr lang="es-ES" b="1" dirty="0">
                <a:effectLst/>
                <a:latin typeface="Arial" panose="020B0604020202020204" pitchFamily="34" charset="0"/>
                <a:ea typeface="Calibri" panose="020F0502020204030204" pitchFamily="34" charset="0"/>
                <a:cs typeface="Arial" panose="020B0604020202020204" pitchFamily="34" charset="0"/>
              </a:rPr>
              <a:t>¿Qué cartel prefieres o te resulta más fácil de entender? </a:t>
            </a:r>
          </a:p>
          <a:p>
            <a:pPr>
              <a:spcAft>
                <a:spcPts val="800"/>
              </a:spcAft>
            </a:pPr>
            <a:r>
              <a:rPr lang="es-ES" dirty="0">
                <a:effectLst/>
                <a:latin typeface="Arial" panose="020B0604020202020204" pitchFamily="34" charset="0"/>
                <a:ea typeface="Calibri" panose="020F0502020204030204" pitchFamily="34" charset="0"/>
                <a:cs typeface="Arial" panose="020B0604020202020204" pitchFamily="34" charset="0"/>
              </a:rPr>
              <a:t>El más fácil de entender es el de la izquierda. En el diseño se han empleado pictogramas junto al texto. Es un apoyo para reforzar el mensaje y hace que todo el mundo lo entienda.</a:t>
            </a:r>
          </a:p>
          <a:p>
            <a:pPr>
              <a:spcAft>
                <a:spcPts val="800"/>
              </a:spcAft>
            </a:pPr>
            <a:r>
              <a:rPr lang="es-ES" dirty="0">
                <a:effectLst/>
                <a:latin typeface="Arial" panose="020B0604020202020204" pitchFamily="34" charset="0"/>
                <a:ea typeface="Calibri" panose="020F0502020204030204" pitchFamily="34" charset="0"/>
                <a:cs typeface="Arial" panose="020B0604020202020204" pitchFamily="34" charset="0"/>
              </a:rPr>
              <a:t>El de la derecha no emplea imágenes, solo letras. Esto hace que sea más difícil de entender si lo comparamos con el cartel de la de la izquierda. </a:t>
            </a:r>
          </a:p>
          <a:p>
            <a:pPr>
              <a:spcAft>
                <a:spcPts val="800"/>
              </a:spcAft>
            </a:pPr>
            <a:r>
              <a:rPr lang="es-ES" dirty="0">
                <a:effectLst/>
                <a:latin typeface="Arial" panose="020B0604020202020204" pitchFamily="34" charset="0"/>
                <a:ea typeface="Calibri" panose="020F0502020204030204" pitchFamily="34" charset="0"/>
                <a:cs typeface="Arial" panose="020B0604020202020204" pitchFamily="34" charset="0"/>
              </a:rPr>
              <a:t>¿Algún ejemplo donde habéis tenido que manejar información compleja?</a:t>
            </a:r>
          </a:p>
          <a:p>
            <a:endParaRPr lang="es-ES_tradnl" dirty="0">
              <a:latin typeface="Arial" panose="020B0604020202020204" pitchFamily="34" charset="0"/>
              <a:cs typeface="Arial" panose="020B0604020202020204" pitchFamily="34" charset="0"/>
            </a:endParaRPr>
          </a:p>
          <a:p>
            <a:endParaRPr lang="es-ES_tradnl"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9</a:t>
            </a:fld>
            <a:endParaRPr lang="es-ES_tradnl"/>
          </a:p>
        </p:txBody>
      </p:sp>
    </p:spTree>
    <p:extLst>
      <p:ext uri="{BB962C8B-B14F-4D97-AF65-F5344CB8AC3E}">
        <p14:creationId xmlns:p14="http://schemas.microsoft.com/office/powerpoint/2010/main" val="48390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C8D9DA0-916F-4FF0-AD98-5DC5DA8F3C2E}" type="datetimeFigureOut">
              <a:rPr lang="es-ES" smtClean="0"/>
              <a:t>19/01/2023</a:t>
            </a:fld>
            <a:endParaRPr lang="es-E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E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DA2EF74-D356-4D6C-9DC9-9FEEBF256D54}" type="slidenum">
              <a:rPr lang="es-ES" smtClean="0"/>
              <a:t>‹Nº›</a:t>
            </a:fld>
            <a:endParaRPr lang="es-E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151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1"/>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dirty="0"/>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1/19/2023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‹Nº›</a:t>
            </a:fld>
            <a:endParaRPr lang="en-US" dirty="0"/>
          </a:p>
        </p:txBody>
      </p:sp>
      <p:pic>
        <p:nvPicPr>
          <p:cNvPr id="13"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303858" y="6278577"/>
            <a:ext cx="6731987" cy="540000"/>
          </a:xfrm>
          <a:prstGeom prst="rect">
            <a:avLst/>
          </a:prstGeom>
        </p:spPr>
      </p:pic>
    </p:spTree>
    <p:extLst>
      <p:ext uri="{BB962C8B-B14F-4D97-AF65-F5344CB8AC3E}">
        <p14:creationId xmlns:p14="http://schemas.microsoft.com/office/powerpoint/2010/main" val="13472264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8D9DA0-916F-4FF0-AD98-5DC5DA8F3C2E}" type="datetimeFigureOut">
              <a:rPr lang="es-ES" smtClean="0"/>
              <a:t>19/01/2023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DA2EF74-D356-4D6C-9DC9-9FEEBF256D54}" type="slidenum">
              <a:rPr lang="es-ES" smtClean="0"/>
              <a:t>‹Nº›</a:t>
            </a:fld>
            <a:endParaRPr lang="es-ES"/>
          </a:p>
        </p:txBody>
      </p:sp>
    </p:spTree>
    <p:extLst>
      <p:ext uri="{BB962C8B-B14F-4D97-AF65-F5344CB8AC3E}">
        <p14:creationId xmlns:p14="http://schemas.microsoft.com/office/powerpoint/2010/main" val="354420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8D9DA0-916F-4FF0-AD98-5DC5DA8F3C2E}" type="datetimeFigureOut">
              <a:rPr lang="es-ES" smtClean="0"/>
              <a:t>19/01/2023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DA2EF74-D356-4D6C-9DC9-9FEEBF256D54}" type="slidenum">
              <a:rPr lang="es-ES" smtClean="0"/>
              <a:t>‹Nº›</a:t>
            </a:fld>
            <a:endParaRPr lang="es-ES"/>
          </a:p>
        </p:txBody>
      </p:sp>
    </p:spTree>
    <p:extLst>
      <p:ext uri="{BB962C8B-B14F-4D97-AF65-F5344CB8AC3E}">
        <p14:creationId xmlns:p14="http://schemas.microsoft.com/office/powerpoint/2010/main" val="300621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noFill/>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400">
                <a:latin typeface="+mj-lt"/>
              </a:defRPr>
            </a:lvl1pPr>
          </a:lstStyle>
          <a:p>
            <a:r>
              <a:rPr lang="es-ES" dirty="0"/>
              <a:t>Título</a:t>
            </a:r>
          </a:p>
        </p:txBody>
      </p:sp>
      <p:sp>
        <p:nvSpPr>
          <p:cNvPr id="3" name="2 Marcador de contenido"/>
          <p:cNvSpPr>
            <a:spLocks noGrp="1"/>
          </p:cNvSpPr>
          <p:nvPr>
            <p:ph idx="1"/>
          </p:nvPr>
        </p:nvSpPr>
        <p:spPr/>
        <p:txBody>
          <a:bodyPr>
            <a:normAutofit/>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543605" y="6165304"/>
            <a:ext cx="6731987" cy="540000"/>
          </a:xfrm>
          <a:prstGeom prst="rect">
            <a:avLst/>
          </a:prstGeom>
        </p:spPr>
      </p:pic>
    </p:spTree>
    <p:extLst>
      <p:ext uri="{BB962C8B-B14F-4D97-AF65-F5344CB8AC3E}">
        <p14:creationId xmlns:p14="http://schemas.microsoft.com/office/powerpoint/2010/main" val="113341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a de título">
    <p:bg>
      <p:bgRef idx="1001">
        <a:schemeClr val="bg1"/>
      </p:bgRef>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6098" y="4440709"/>
            <a:ext cx="4752528" cy="2217405"/>
          </a:xfrm>
          <a:prstGeom prst="rect">
            <a:avLst/>
          </a:prstGeom>
        </p:spPr>
      </p:pic>
      <p:sp>
        <p:nvSpPr>
          <p:cNvPr id="9" name="CuadroTexto 8"/>
          <p:cNvSpPr txBox="1"/>
          <p:nvPr userDrawn="1"/>
        </p:nvSpPr>
        <p:spPr>
          <a:xfrm>
            <a:off x="6857469" y="1607215"/>
            <a:ext cx="1655787" cy="369332"/>
          </a:xfrm>
          <a:prstGeom prst="rect">
            <a:avLst/>
          </a:prstGeom>
          <a:noFill/>
        </p:spPr>
        <p:txBody>
          <a:bodyPr wrap="square" rtlCol="0">
            <a:spAutoFit/>
          </a:bodyPr>
          <a:lstStyle/>
          <a:p>
            <a:r>
              <a:rPr lang="es-ES" b="1" dirty="0" smtClean="0">
                <a:solidFill>
                  <a:schemeClr val="accent1"/>
                </a:solidFill>
              </a:rPr>
              <a:t>ORGANIZA</a:t>
            </a:r>
            <a:endParaRPr lang="es-ES" b="1" dirty="0">
              <a:solidFill>
                <a:schemeClr val="accent1"/>
              </a:solidFill>
            </a:endParaRPr>
          </a:p>
        </p:txBody>
      </p:sp>
      <p:sp>
        <p:nvSpPr>
          <p:cNvPr id="21" name="CuadroTexto 20"/>
          <p:cNvSpPr txBox="1"/>
          <p:nvPr userDrawn="1"/>
        </p:nvSpPr>
        <p:spPr>
          <a:xfrm>
            <a:off x="6880121" y="3538869"/>
            <a:ext cx="1655788" cy="369332"/>
          </a:xfrm>
          <a:prstGeom prst="rect">
            <a:avLst/>
          </a:prstGeom>
          <a:noFill/>
        </p:spPr>
        <p:txBody>
          <a:bodyPr wrap="square" rtlCol="0">
            <a:spAutoFit/>
          </a:bodyPr>
          <a:lstStyle/>
          <a:p>
            <a:r>
              <a:rPr lang="es-ES" b="1" baseline="0" dirty="0" smtClean="0">
                <a:solidFill>
                  <a:schemeClr val="accent1"/>
                </a:solidFill>
              </a:rPr>
              <a:t>LOCALIDAD </a:t>
            </a:r>
            <a:endParaRPr lang="es-ES" b="1" dirty="0">
              <a:solidFill>
                <a:schemeClr val="accent1"/>
              </a:solidFill>
            </a:endParaRPr>
          </a:p>
        </p:txBody>
      </p:sp>
      <p:sp>
        <p:nvSpPr>
          <p:cNvPr id="13" name="Marcador de texto 12"/>
          <p:cNvSpPr>
            <a:spLocks noGrp="1"/>
          </p:cNvSpPr>
          <p:nvPr>
            <p:ph type="body" sz="quarter" idx="10" hasCustomPrompt="1"/>
          </p:nvPr>
        </p:nvSpPr>
        <p:spPr>
          <a:xfrm>
            <a:off x="7002162" y="2088232"/>
            <a:ext cx="4176464" cy="1287462"/>
          </a:xfrm>
        </p:spPr>
        <p:txBody>
          <a:bodyPr/>
          <a:lstStyle>
            <a:lvl1pPr marL="0" indent="0">
              <a:buNone/>
              <a:defRPr baseline="0"/>
            </a:lvl1pPr>
          </a:lstStyle>
          <a:p>
            <a:pPr lvl="0"/>
            <a:r>
              <a:rPr lang="es-ES" dirty="0" smtClean="0"/>
              <a:t>Poner aquí el nombre de la entidad que organiza la actividad </a:t>
            </a:r>
            <a:endParaRPr lang="es-ES" dirty="0"/>
          </a:p>
        </p:txBody>
      </p:sp>
      <p:sp>
        <p:nvSpPr>
          <p:cNvPr id="18" name="Marcador de texto 17"/>
          <p:cNvSpPr>
            <a:spLocks noGrp="1"/>
          </p:cNvSpPr>
          <p:nvPr>
            <p:ph type="body" sz="quarter" idx="11"/>
          </p:nvPr>
        </p:nvSpPr>
        <p:spPr>
          <a:xfrm>
            <a:off x="8586338" y="3534900"/>
            <a:ext cx="2592288" cy="746603"/>
          </a:xfrm>
        </p:spPr>
        <p:txBody>
          <a:bodyPr/>
          <a:lstStyle>
            <a:lvl1pPr marL="0" indent="0">
              <a:buNone/>
              <a:defRPr baseline="0"/>
            </a:lvl1pPr>
          </a:lstStyle>
          <a:p>
            <a:pPr lvl="0"/>
            <a:endParaRPr lang="es-ES"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480" y="0"/>
            <a:ext cx="9611348" cy="1576862"/>
          </a:xfrm>
          <a:prstGeom prst="rect">
            <a:avLst/>
          </a:prstGeom>
        </p:spPr>
      </p:pic>
      <p:pic>
        <p:nvPicPr>
          <p:cNvPr id="8" name="Imagen 7"/>
          <p:cNvPicPr>
            <a:picLocks noChangeAspect="1"/>
          </p:cNvPicPr>
          <p:nvPr userDrawn="1"/>
        </p:nvPicPr>
        <p:blipFill>
          <a:blip r:embed="rId4"/>
          <a:stretch>
            <a:fillRect/>
          </a:stretch>
        </p:blipFill>
        <p:spPr>
          <a:xfrm>
            <a:off x="1159423" y="1690079"/>
            <a:ext cx="5400600" cy="2334970"/>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15480" y="4138266"/>
            <a:ext cx="4888486" cy="2444243"/>
          </a:xfrm>
          <a:prstGeom prst="rect">
            <a:avLst/>
          </a:prstGeom>
        </p:spPr>
      </p:pic>
    </p:spTree>
    <p:extLst>
      <p:ext uri="{BB962C8B-B14F-4D97-AF65-F5344CB8AC3E}">
        <p14:creationId xmlns:p14="http://schemas.microsoft.com/office/powerpoint/2010/main" val="418067226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pic>
        <p:nvPicPr>
          <p:cNvPr id="7"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22198148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60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1/19/2023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pic>
        <p:nvPicPr>
          <p:cNvPr id="13"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2085573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pic>
        <p:nvPicPr>
          <p:cNvPr id="9"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15184691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pic>
        <p:nvPicPr>
          <p:cNvPr id="11"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1921473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8D9DA0-916F-4FF0-AD98-5DC5DA8F3C2E}" type="datetimeFigureOut">
              <a:rPr lang="es-ES" smtClean="0"/>
              <a:t>19/01/2023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DA2EF74-D356-4D6C-9DC9-9FEEBF256D54}" type="slidenum">
              <a:rPr lang="es-ES" smtClean="0"/>
              <a:t>‹Nº›</a:t>
            </a:fld>
            <a:endParaRPr lang="es-ES"/>
          </a:p>
        </p:txBody>
      </p:sp>
      <p:pic>
        <p:nvPicPr>
          <p:cNvPr id="6"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5466539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‹Nº›</a:t>
            </a:fld>
            <a:endParaRPr lang="en-US" dirty="0"/>
          </a:p>
        </p:txBody>
      </p:sp>
      <p:pic>
        <p:nvPicPr>
          <p:cNvPr id="6"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67895820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ido con título">
    <p:bg>
      <p:bgPr>
        <a:solidFill>
          <a:schemeClr val="bg1"/>
        </a:solidFill>
        <a:effectLst/>
      </p:bgPr>
    </p:bg>
    <p:spTree>
      <p:nvGrpSpPr>
        <p:cNvPr id="1" name=""/>
        <p:cNvGrpSpPr/>
        <p:nvPr/>
      </p:nvGrpSpPr>
      <p:grpSpPr>
        <a:xfrm>
          <a:off x="0" y="0"/>
          <a:ext cx="0" cy="0"/>
          <a:chOff x="0" y="0"/>
          <a:chExt cx="0" cy="0"/>
        </a:xfrm>
      </p:grpSpPr>
      <p:sp>
        <p:nvSpPr>
          <p:cNvPr id="17" name="Freeform 11" title="right scallop background shape"/>
          <p:cNvSpPr/>
          <p:nvPr/>
        </p:nvSpPr>
        <p:spPr bwMode="auto">
          <a:xfrm>
            <a:off x="7405056"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7896200" y="1700808"/>
            <a:ext cx="3888432" cy="3096344"/>
          </a:xfrm>
        </p:spPr>
        <p:txBody>
          <a:bodyPr anchor="b">
            <a:normAutofit/>
          </a:bodyPr>
          <a:lstStyle>
            <a:lvl1pPr algn="ctr">
              <a:lnSpc>
                <a:spcPct val="100000"/>
              </a:lnSpc>
              <a:defRPr sz="3600" b="1" i="0" cap="all" spc="300" baseline="0">
                <a:solidFill>
                  <a:schemeClr val="accent1"/>
                </a:solidFill>
                <a:latin typeface="+mn-lt"/>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1/19/2023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303858" y="6278577"/>
            <a:ext cx="6731987" cy="540000"/>
          </a:xfrm>
          <a:prstGeom prst="rect">
            <a:avLst/>
          </a:prstGeom>
        </p:spPr>
      </p:pic>
    </p:spTree>
    <p:extLst>
      <p:ext uri="{BB962C8B-B14F-4D97-AF65-F5344CB8AC3E}">
        <p14:creationId xmlns:p14="http://schemas.microsoft.com/office/powerpoint/2010/main" val="42197515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6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C8D9DA0-916F-4FF0-AD98-5DC5DA8F3C2E}" type="datetimeFigureOut">
              <a:rPr lang="es-ES" smtClean="0"/>
              <a:t>19/01/2023</a:t>
            </a:fld>
            <a:endParaRPr lang="es-E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DA2EF74-D356-4D6C-9DC9-9FEEBF256D54}" type="slidenum">
              <a:rPr lang="es-ES" smtClean="0"/>
              <a:t>‹Nº›</a:t>
            </a:fld>
            <a:endParaRPr lang="es-E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9004105"/>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50" r:id="rId13"/>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1056" userDrawn="1">
          <p15:clr>
            <a:srgbClr val="F26B43"/>
          </p15:clr>
        </p15:guide>
        <p15:guide id="8" pos="9600" userDrawn="1">
          <p15:clr>
            <a:srgbClr val="F26B43"/>
          </p15:clr>
        </p15:guide>
        <p15:guide id="9" pos="792" userDrawn="1">
          <p15:clr>
            <a:srgbClr val="F26B43"/>
          </p15:clr>
        </p15:guide>
        <p15:guide id="10" pos="7200" userDrawn="1">
          <p15:clr>
            <a:srgbClr val="F26B43"/>
          </p15:clr>
        </p15:guide>
        <p15:guide id="11" orient="horz" pos="4008" userDrawn="1">
          <p15:clr>
            <a:srgbClr val="F26B43"/>
          </p15:clr>
        </p15:guide>
        <p15:guide id="12" orient="horz" pos="1440" userDrawn="1">
          <p15:clr>
            <a:srgbClr val="F26B43"/>
          </p15:clr>
        </p15:guide>
        <p15:guide id="13" orient="horz" pos="3720" userDrawn="1">
          <p15:clr>
            <a:srgbClr val="F26B43"/>
          </p15:clr>
        </p15:guide>
        <p15:guide id="14"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sierradelsegura.com/" TargetMode="External"/><Relationship Id="rId13"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hyperlink" Target="https://www.manchajucarcentro.com/" TargetMode="External"/><Relationship Id="rId12"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s://camposdehellin.com/" TargetMode="External"/><Relationship Id="rId11" Type="http://schemas.openxmlformats.org/officeDocument/2006/relationships/image" Target="../media/image30.png"/><Relationship Id="rId5" Type="http://schemas.openxmlformats.org/officeDocument/2006/relationships/hyperlink" Target="https://www.cedermonteiberico.com/" TargetMode="External"/><Relationship Id="rId10" Type="http://schemas.openxmlformats.org/officeDocument/2006/relationships/hyperlink" Target="https://www.asprona.org/" TargetMode="External"/><Relationship Id="rId4" Type="http://schemas.openxmlformats.org/officeDocument/2006/relationships/hyperlink" Target="https://www.sacam.org/" TargetMode="External"/><Relationship Id="rId9" Type="http://schemas.openxmlformats.org/officeDocument/2006/relationships/hyperlink" Target="https://www.lamanchuela.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p:txBody>
          <a:bodyPr/>
          <a:lstStyle/>
          <a:p>
            <a:endParaRPr lang="es-ES" dirty="0"/>
          </a:p>
        </p:txBody>
      </p:sp>
      <p:sp>
        <p:nvSpPr>
          <p:cNvPr id="8" name="Marcador de texto 7"/>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579597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ccesibilidad cognitiva: Información">
            <a:extLst>
              <a:ext uri="{FF2B5EF4-FFF2-40B4-BE49-F238E27FC236}">
                <a16:creationId xmlns:a16="http://schemas.microsoft.com/office/drawing/2014/main" id="{FD12D17D-24F3-C145-B678-2F91854F0160}"/>
              </a:ext>
            </a:extLst>
          </p:cNvPr>
          <p:cNvSpPr txBox="1"/>
          <p:nvPr/>
        </p:nvSpPr>
        <p:spPr>
          <a:xfrm>
            <a:off x="1037001" y="1052736"/>
            <a:ext cx="5941084" cy="785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¿Qué te hace sentir este espacio?</a:t>
            </a:r>
            <a:endParaRPr sz="2700" kern="0" dirty="0">
              <a:solidFill>
                <a:srgbClr val="4F595A"/>
              </a:solidFill>
              <a:latin typeface="Arial" panose="020B0604020202020204" pitchFamily="34" charset="0"/>
              <a:ea typeface="Helvetica Neue"/>
              <a:cs typeface="Arial" panose="020B0604020202020204" pitchFamily="34" charset="0"/>
              <a:sym typeface="Helvetica Neue"/>
            </a:endParaRPr>
          </a:p>
        </p:txBody>
      </p:sp>
      <p:sp>
        <p:nvSpPr>
          <p:cNvPr id="6" name="Accesibilidad cognitiva: Información">
            <a:extLst>
              <a:ext uri="{FF2B5EF4-FFF2-40B4-BE49-F238E27FC236}">
                <a16:creationId xmlns:a16="http://schemas.microsoft.com/office/drawing/2014/main" id="{51D91CDA-5D56-314A-828D-CE71DF6B8260}"/>
              </a:ext>
            </a:extLst>
          </p:cNvPr>
          <p:cNvSpPr txBox="1"/>
          <p:nvPr/>
        </p:nvSpPr>
        <p:spPr>
          <a:xfrm>
            <a:off x="8964393" y="5250971"/>
            <a:ext cx="2244175" cy="785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700" kern="0" dirty="0">
                <a:solidFill>
                  <a:srgbClr val="4F595A"/>
                </a:solidFill>
                <a:latin typeface="Helvetica Neue"/>
                <a:ea typeface="Helvetica Neue"/>
                <a:cs typeface="Helvetica Neue"/>
                <a:sym typeface="Helvetica Neue"/>
              </a:rPr>
              <a:t>¿y este otro?</a:t>
            </a:r>
            <a:endParaRPr sz="2700" kern="0" dirty="0">
              <a:solidFill>
                <a:srgbClr val="4F595A"/>
              </a:solidFill>
              <a:latin typeface="Helvetica Neue"/>
              <a:ea typeface="Helvetica Neue"/>
              <a:cs typeface="Helvetica Neue"/>
              <a:sym typeface="Helvetica Neue"/>
            </a:endParaRPr>
          </a:p>
        </p:txBody>
      </p:sp>
      <p:pic>
        <p:nvPicPr>
          <p:cNvPr id="8" name="Imagen 7" descr="C:\Users\User\AppData\Local\Temp\Rar$DIa0.063\IMG_20181010_104542_337.jpg"/>
          <p:cNvPicPr/>
          <p:nvPr/>
        </p:nvPicPr>
        <p:blipFill>
          <a:blip r:embed="rId3" cstate="print"/>
          <a:srcRect/>
          <a:stretch>
            <a:fillRect/>
          </a:stretch>
        </p:blipFill>
        <p:spPr bwMode="auto">
          <a:xfrm>
            <a:off x="1288695" y="1810821"/>
            <a:ext cx="4385699" cy="3547944"/>
          </a:xfrm>
          <a:prstGeom prst="rect">
            <a:avLst/>
          </a:prstGeom>
          <a:noFill/>
          <a:ln w="9525">
            <a:noFill/>
            <a:miter lim="800000"/>
            <a:headEnd/>
            <a:tailEnd/>
          </a:ln>
        </p:spPr>
      </p:pic>
      <p:pic>
        <p:nvPicPr>
          <p:cNvPr id="9" name="Imagen 8" descr="C:\Users\User\AppData\Local\Temp\Rar$DIa0.606\IMG_20181009_121208_152.jpg"/>
          <p:cNvPicPr/>
          <p:nvPr/>
        </p:nvPicPr>
        <p:blipFill>
          <a:blip r:embed="rId4" cstate="print"/>
          <a:srcRect/>
          <a:stretch>
            <a:fillRect/>
          </a:stretch>
        </p:blipFill>
        <p:spPr bwMode="auto">
          <a:xfrm>
            <a:off x="6592352" y="1810821"/>
            <a:ext cx="4536504" cy="3547944"/>
          </a:xfrm>
          <a:prstGeom prst="rect">
            <a:avLst/>
          </a:prstGeom>
          <a:noFill/>
          <a:ln w="9525">
            <a:noFill/>
            <a:miter lim="800000"/>
            <a:headEnd/>
            <a:tailEnd/>
          </a:ln>
        </p:spPr>
      </p:pic>
      <p:sp>
        <p:nvSpPr>
          <p:cNvPr id="4" name="CuadroTexto 3">
            <a:extLst>
              <a:ext uri="{FF2B5EF4-FFF2-40B4-BE49-F238E27FC236}">
                <a16:creationId xmlns:a16="http://schemas.microsoft.com/office/drawing/2014/main" id="{A3808833-6DB3-0D52-DFA6-E1B153FBED62}"/>
              </a:ext>
            </a:extLst>
          </p:cNvPr>
          <p:cNvSpPr txBox="1"/>
          <p:nvPr/>
        </p:nvSpPr>
        <p:spPr>
          <a:xfrm>
            <a:off x="1163118" y="269952"/>
            <a:ext cx="6098344" cy="646331"/>
          </a:xfrm>
          <a:prstGeom prst="rect">
            <a:avLst/>
          </a:prstGeom>
          <a:noFill/>
        </p:spPr>
        <p:txBody>
          <a:bodyPr wrap="square">
            <a:spAutoFit/>
          </a:bodyPr>
          <a:lstStyle/>
          <a:p>
            <a:r>
              <a:rPr lang="es-ES" sz="3600" b="1" dirty="0">
                <a:solidFill>
                  <a:schemeClr val="tx2">
                    <a:lumMod val="90000"/>
                    <a:lumOff val="10000"/>
                  </a:schemeClr>
                </a:solidFill>
                <a:latin typeface="Arial" panose="020B0604020202020204" pitchFamily="34" charset="0"/>
                <a:cs typeface="Arial" panose="020B0604020202020204" pitchFamily="34" charset="0"/>
              </a:rPr>
              <a:t>Sentirnos bien </a:t>
            </a:r>
          </a:p>
        </p:txBody>
      </p:sp>
    </p:spTree>
    <p:extLst>
      <p:ext uri="{BB962C8B-B14F-4D97-AF65-F5344CB8AC3E}">
        <p14:creationId xmlns:p14="http://schemas.microsoft.com/office/powerpoint/2010/main" val="1907560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Picture 13">
            <a:extLst>
              <a:ext uri="{FF2B5EF4-FFF2-40B4-BE49-F238E27FC236}">
                <a16:creationId xmlns:a16="http://schemas.microsoft.com/office/drawing/2014/main" id="{538260CB-77DF-ED48-9D3D-84A1A158638D}"/>
              </a:ext>
            </a:extLst>
          </p:cNvPr>
          <p:cNvPicPr>
            <a:picLocks noChangeAspect="1"/>
          </p:cNvPicPr>
          <p:nvPr/>
        </p:nvPicPr>
        <p:blipFill>
          <a:blip r:embed="rId3"/>
          <a:stretch>
            <a:fillRect/>
          </a:stretch>
        </p:blipFill>
        <p:spPr>
          <a:xfrm>
            <a:off x="1429889" y="425734"/>
            <a:ext cx="4450608" cy="3333662"/>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 name="museum-5091825_1920.jpg" descr="museum-5091825_1920.jpg">
            <a:extLst>
              <a:ext uri="{FF2B5EF4-FFF2-40B4-BE49-F238E27FC236}">
                <a16:creationId xmlns:a16="http://schemas.microsoft.com/office/drawing/2014/main" id="{E2381BFA-7E41-2440-B24E-C96515434C75}"/>
              </a:ext>
            </a:extLst>
          </p:cNvPr>
          <p:cNvPicPr>
            <a:picLocks noChangeAspect="1"/>
          </p:cNvPicPr>
          <p:nvPr/>
        </p:nvPicPr>
        <p:blipFill>
          <a:blip r:embed="rId4"/>
          <a:stretch>
            <a:fillRect/>
          </a:stretch>
        </p:blipFill>
        <p:spPr>
          <a:xfrm>
            <a:off x="6672064" y="2212964"/>
            <a:ext cx="4902619" cy="3268412"/>
          </a:xfrm>
          <a:prstGeom prst="rect">
            <a:avLst/>
          </a:prstGeom>
          <a:ln w="12700">
            <a:miter lim="400000"/>
          </a:ln>
        </p:spPr>
      </p:pic>
      <p:sp>
        <p:nvSpPr>
          <p:cNvPr id="6" name="Accesibilidad cognitiva: Información">
            <a:extLst>
              <a:ext uri="{FF2B5EF4-FFF2-40B4-BE49-F238E27FC236}">
                <a16:creationId xmlns:a16="http://schemas.microsoft.com/office/drawing/2014/main" id="{F7068491-30B0-0C49-AF0A-A35F34C031A3}"/>
              </a:ext>
            </a:extLst>
          </p:cNvPr>
          <p:cNvSpPr txBox="1"/>
          <p:nvPr/>
        </p:nvSpPr>
        <p:spPr>
          <a:xfrm>
            <a:off x="1438713" y="4077072"/>
            <a:ext cx="4837567" cy="1644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noAutofit/>
          </a:bodyPr>
          <a:lstStyle>
            <a:lvl1pPr defTabSz="825500">
              <a:defRPr sz="5500">
                <a:solidFill>
                  <a:srgbClr val="3D6C9A"/>
                </a:solidFill>
              </a:defRPr>
            </a:lvl1pPr>
          </a:lstStyle>
          <a:p>
            <a:pPr defTabSz="412750" hangingPunct="0"/>
            <a:r>
              <a:rPr lang="es-ES" sz="2700" kern="0" dirty="0">
                <a:solidFill>
                  <a:srgbClr val="4F595A"/>
                </a:solidFill>
                <a:latin typeface="Helvetica Neue"/>
                <a:ea typeface="Helvetica Neue"/>
                <a:cs typeface="Helvetica Neue"/>
                <a:sym typeface="Helvetica Neue"/>
              </a:rPr>
              <a:t>Los entornos favorecen unas emociones y otras no.</a:t>
            </a:r>
            <a:endParaRPr sz="2700" kern="0" dirty="0">
              <a:solidFill>
                <a:srgbClr val="4F595A"/>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971675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adres y madres con carritos de bebe…"/>
          <p:cNvSpPr txBox="1"/>
          <p:nvPr/>
        </p:nvSpPr>
        <p:spPr>
          <a:xfrm>
            <a:off x="1127449" y="1988840"/>
            <a:ext cx="3312367" cy="4004943"/>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2875" tIns="142875" rIns="142875" bIns="142875" anchor="ctr">
            <a:spAutoFit/>
          </a:bodyPr>
          <a:lstStyle/>
          <a:p>
            <a:pPr defTabSz="914354" hangingPunct="0">
              <a:spcBef>
                <a:spcPts val="488"/>
              </a:spcBef>
              <a:defRPr sz="3000"/>
            </a:pPr>
            <a:r>
              <a:rPr lang="es-ES" sz="2800" b="1" kern="0" dirty="0">
                <a:solidFill>
                  <a:schemeClr val="accent1"/>
                </a:solidFill>
                <a:latin typeface="Arial" panose="020B0604020202020204" pitchFamily="34" charset="0"/>
                <a:ea typeface="Helvetica Neue"/>
                <a:cs typeface="Arial" panose="020B0604020202020204" pitchFamily="34" charset="0"/>
                <a:sym typeface="Helvetica Neue"/>
              </a:rPr>
              <a:t>A personas...</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discapacidad intelectual</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deterioro cognitivo</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trastornos autistas</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enfermedad mental</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trastorno por déficit de atención</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trastornos del lenguaje</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I</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nmigrantes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que desconocen el idioma</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A</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nalfabetas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funcionales</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S</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ordas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desde pequeñas</a:t>
            </a:r>
            <a:endParaRPr sz="1600" kern="0" dirty="0">
              <a:solidFill>
                <a:srgbClr val="000000"/>
              </a:solidFill>
              <a:latin typeface="Arial" panose="020B0604020202020204" pitchFamily="34" charset="0"/>
              <a:ea typeface="Helvetica Neue"/>
              <a:cs typeface="Arial" panose="020B0604020202020204" pitchFamily="34" charset="0"/>
              <a:sym typeface="Helvetica Neue"/>
            </a:endParaRPr>
          </a:p>
        </p:txBody>
      </p:sp>
      <p:pic>
        <p:nvPicPr>
          <p:cNvPr id="223" name="cartoon-1769064_1280.png" descr="cartoon-1769064_1280.png"/>
          <p:cNvPicPr>
            <a:picLocks noChangeAspect="1"/>
          </p:cNvPicPr>
          <p:nvPr/>
        </p:nvPicPr>
        <p:blipFill>
          <a:blip r:embed="rId3"/>
          <a:stretch>
            <a:fillRect/>
          </a:stretch>
        </p:blipFill>
        <p:spPr>
          <a:xfrm>
            <a:off x="4511824" y="2813120"/>
            <a:ext cx="3086965" cy="2356382"/>
          </a:xfrm>
          <a:prstGeom prst="rect">
            <a:avLst/>
          </a:prstGeom>
          <a:ln w="12700">
            <a:miter lim="400000"/>
          </a:ln>
        </p:spPr>
      </p:pic>
      <p:sp>
        <p:nvSpPr>
          <p:cNvPr id="8" name="Padres y madres con carritos de bebe…">
            <a:extLst>
              <a:ext uri="{FF2B5EF4-FFF2-40B4-BE49-F238E27FC236}">
                <a16:creationId xmlns:a16="http://schemas.microsoft.com/office/drawing/2014/main" id="{BA248343-17D5-454B-804B-41AAACB403C8}"/>
              </a:ext>
            </a:extLst>
          </p:cNvPr>
          <p:cNvSpPr txBox="1"/>
          <p:nvPr/>
        </p:nvSpPr>
        <p:spPr>
          <a:xfrm>
            <a:off x="7896200" y="1971191"/>
            <a:ext cx="3677816" cy="3384260"/>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2875" tIns="142875" rIns="142875" bIns="142875" anchor="ctr">
            <a:spAutoFit/>
          </a:bodyPr>
          <a:lstStyle/>
          <a:p>
            <a:pPr defTabSz="914354" hangingPunct="0">
              <a:spcBef>
                <a:spcPts val="488"/>
              </a:spcBef>
              <a:defRPr sz="3000"/>
            </a:pPr>
            <a:r>
              <a:rPr lang="es-ES" sz="2800" b="1" kern="0" dirty="0">
                <a:solidFill>
                  <a:schemeClr val="accent1"/>
                </a:solidFill>
                <a:latin typeface="Arial" panose="020B0604020202020204" pitchFamily="34" charset="0"/>
                <a:ea typeface="Helvetica Neue"/>
                <a:cs typeface="Arial" panose="020B0604020202020204" pitchFamily="34" charset="0"/>
                <a:sym typeface="Helvetica Neue"/>
              </a:rPr>
              <a:t>¡y </a:t>
            </a:r>
            <a:r>
              <a:rPr lang="es-ES" sz="2800" b="1" kern="0" dirty="0" smtClean="0">
                <a:solidFill>
                  <a:schemeClr val="accent1"/>
                </a:solidFill>
                <a:latin typeface="Arial" panose="020B0604020202020204" pitchFamily="34" charset="0"/>
                <a:ea typeface="Helvetica Neue"/>
                <a:cs typeface="Arial" panose="020B0604020202020204" pitchFamily="34" charset="0"/>
                <a:sym typeface="Helvetica Neue"/>
              </a:rPr>
              <a:t>a </a:t>
            </a:r>
            <a:r>
              <a:rPr lang="es-ES" sz="2800" b="1" kern="0" dirty="0">
                <a:solidFill>
                  <a:schemeClr val="accent1"/>
                </a:solidFill>
                <a:latin typeface="Arial" panose="020B0604020202020204" pitchFamily="34" charset="0"/>
                <a:ea typeface="Helvetica Neue"/>
                <a:cs typeface="Arial" panose="020B0604020202020204" pitchFamily="34" charset="0"/>
                <a:sym typeface="Helvetica Neue"/>
              </a:rPr>
              <a:t>todo el mundo</a:t>
            </a:r>
            <a:r>
              <a:rPr lang="es-ES" sz="2800" b="1" kern="0" dirty="0" smtClean="0">
                <a:solidFill>
                  <a:schemeClr val="accent1"/>
                </a:solidFill>
                <a:latin typeface="Arial" panose="020B0604020202020204" pitchFamily="34" charset="0"/>
                <a:ea typeface="Helvetica Neue"/>
                <a:cs typeface="Arial" panose="020B0604020202020204" pitchFamily="34" charset="0"/>
                <a:sym typeface="Helvetica Neue"/>
              </a:rPr>
              <a:t>!</a:t>
            </a:r>
            <a:endParaRPr sz="2800" b="1" kern="0" dirty="0">
              <a:solidFill>
                <a:schemeClr val="accent1"/>
              </a:solidFill>
              <a:latin typeface="Arial" panose="020B0604020202020204" pitchFamily="34" charset="0"/>
              <a:ea typeface="Helvetica Neue"/>
              <a:cs typeface="Arial" panose="020B0604020202020204" pitchFamily="34" charset="0"/>
              <a:sym typeface="Helvetica Neue"/>
            </a:endParaRPr>
          </a:p>
          <a:p>
            <a:pPr defTabSz="914354" hangingPunct="0">
              <a:spcBef>
                <a:spcPts val="488"/>
              </a:spcBef>
              <a:defRPr sz="3000"/>
            </a:pPr>
            <a:endParaRPr lang="es-ES" sz="1600" b="1" kern="0" dirty="0" smtClean="0">
              <a:solidFill>
                <a:schemeClr val="tx2">
                  <a:lumMod val="50000"/>
                  <a:lumOff val="50000"/>
                </a:schemeClr>
              </a:solidFill>
              <a:latin typeface="Arial" panose="020B0604020202020204" pitchFamily="34" charset="0"/>
              <a:ea typeface="Helvetica Neue"/>
              <a:cs typeface="Arial" panose="020B0604020202020204" pitchFamily="34" charset="0"/>
              <a:sym typeface="Helvetica Neue"/>
            </a:endParaRPr>
          </a:p>
          <a:p>
            <a:pPr defTabSz="914354" hangingPunct="0">
              <a:spcBef>
                <a:spcPts val="488"/>
              </a:spcBef>
              <a:defRPr sz="3000"/>
            </a:pPr>
            <a:r>
              <a:rPr lang="es-ES" sz="1600" b="1" kern="0" dirty="0" smtClean="0">
                <a:solidFill>
                  <a:schemeClr val="tx2">
                    <a:lumMod val="50000"/>
                    <a:lumOff val="50000"/>
                  </a:schemeClr>
                </a:solidFill>
                <a:latin typeface="Arial" panose="020B0604020202020204" pitchFamily="34" charset="0"/>
                <a:ea typeface="Helvetica Neue"/>
                <a:cs typeface="Arial" panose="020B0604020202020204" pitchFamily="34" charset="0"/>
                <a:sym typeface="Helvetica Neue"/>
              </a:rPr>
              <a:t>Cuando: </a:t>
            </a:r>
          </a:p>
          <a:p>
            <a:pPr marL="285750" indent="-285750" defTabSz="914354" hangingPunct="0">
              <a:spcBef>
                <a:spcPts val="488"/>
              </a:spcBef>
              <a:buFont typeface="Arial" panose="020B0604020202020204" pitchFamily="34" charset="0"/>
              <a:buChar char="•"/>
              <a:defRPr sz="3000"/>
            </a:pP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haces</a:t>
            </a:r>
            <a:r>
              <a:rPr sz="1600" kern="0" dirty="0" smtClean="0">
                <a:solidFill>
                  <a:srgbClr val="000000"/>
                </a:solidFill>
                <a:latin typeface="Arial" panose="020B0604020202020204" pitchFamily="34" charset="0"/>
                <a:ea typeface="Helvetica Neue"/>
                <a:cs typeface="Arial" panose="020B0604020202020204" pitchFamily="34" charset="0"/>
                <a:sym typeface="Helvetica Neue"/>
              </a:rPr>
              <a:t> </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trámites</a:t>
            </a:r>
            <a:r>
              <a:rPr sz="1600" kern="0" dirty="0">
                <a:solidFill>
                  <a:srgbClr val="000000"/>
                </a:solidFill>
                <a:latin typeface="Arial" panose="020B0604020202020204" pitchFamily="34" charset="0"/>
                <a:ea typeface="Helvetica Neue"/>
                <a:cs typeface="Arial" panose="020B0604020202020204" pitchFamily="34" charset="0"/>
                <a:sym typeface="Helvetica Neue"/>
              </a:rPr>
              <a:t> con </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prisa</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a:t>
            </a:r>
            <a:endParaRPr sz="1600" kern="0" dirty="0">
              <a:solidFill>
                <a:srgbClr val="000000"/>
              </a:solidFill>
              <a:latin typeface="Arial" panose="020B0604020202020204" pitchFamily="34" charset="0"/>
              <a:ea typeface="Helvetica Neue"/>
              <a:cs typeface="Arial" panose="020B0604020202020204" pitchFamily="34" charset="0"/>
              <a:sym typeface="Helvetica Neue"/>
            </a:endParaRP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estas en s</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ituaciones</a:t>
            </a:r>
            <a:r>
              <a:rPr sz="1600" kern="0" dirty="0">
                <a:solidFill>
                  <a:srgbClr val="000000"/>
                </a:solidFill>
                <a:latin typeface="Arial" panose="020B0604020202020204" pitchFamily="34" charset="0"/>
                <a:ea typeface="Helvetica Neue"/>
                <a:cs typeface="Arial" panose="020B0604020202020204" pitchFamily="34" charset="0"/>
                <a:sym typeface="Helvetica Neue"/>
              </a:rPr>
              <a:t> de </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estrés</a:t>
            </a:r>
            <a:r>
              <a:rPr sz="1600" kern="0" dirty="0">
                <a:solidFill>
                  <a:srgbClr val="000000"/>
                </a:solidFill>
                <a:latin typeface="Arial" panose="020B0604020202020204" pitchFamily="34" charset="0"/>
                <a:ea typeface="Helvetica Neue"/>
                <a:cs typeface="Arial" panose="020B0604020202020204" pitchFamily="34" charset="0"/>
                <a:sym typeface="Helvetica Neue"/>
              </a:rPr>
              <a:t> o </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cansancio</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 </a:t>
            </a:r>
          </a:p>
          <a:p>
            <a:pPr marL="285750" indent="-285750" defTabSz="914354" hangingPunct="0">
              <a:spcBef>
                <a:spcPts val="488"/>
              </a:spcBef>
              <a:buFont typeface="Arial" panose="020B0604020202020204" pitchFamily="34" charset="0"/>
              <a:buChar char="•"/>
              <a:defRPr sz="3000"/>
            </a:pP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eres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turista en un país extranjero,</a:t>
            </a:r>
            <a:endParaRPr sz="1600" kern="0" dirty="0">
              <a:solidFill>
                <a:srgbClr val="000000"/>
              </a:solidFill>
              <a:latin typeface="Arial" panose="020B0604020202020204" pitchFamily="34" charset="0"/>
              <a:ea typeface="Helvetica Neue"/>
              <a:cs typeface="Arial" panose="020B0604020202020204" pitchFamily="34" charset="0"/>
              <a:sym typeface="Helvetica Neue"/>
            </a:endParaRPr>
          </a:p>
          <a:p>
            <a:pPr marL="285750" indent="-285750" defTabSz="914354" hangingPunct="0">
              <a:spcBef>
                <a:spcPts val="488"/>
              </a:spcBef>
              <a:buFont typeface="Arial" panose="020B0604020202020204" pitchFamily="34" charset="0"/>
              <a:buChar char="•"/>
              <a:defRPr sz="3000"/>
            </a:pP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te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enfrentas a un e</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ntorno</a:t>
            </a:r>
            <a:r>
              <a:rPr sz="1600" kern="0" dirty="0">
                <a:solidFill>
                  <a:srgbClr val="000000"/>
                </a:solidFill>
                <a:latin typeface="Arial" panose="020B0604020202020204" pitchFamily="34" charset="0"/>
                <a:ea typeface="Helvetica Neue"/>
                <a:cs typeface="Arial" panose="020B0604020202020204" pitchFamily="34" charset="0"/>
                <a:sym typeface="Helvetica Neue"/>
              </a:rPr>
              <a:t> o </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actividad</a:t>
            </a:r>
            <a:r>
              <a:rPr sz="1600" kern="0" dirty="0">
                <a:solidFill>
                  <a:srgbClr val="000000"/>
                </a:solidFill>
                <a:latin typeface="Arial" panose="020B0604020202020204" pitchFamily="34" charset="0"/>
                <a:ea typeface="Helvetica Neue"/>
                <a:cs typeface="Arial" panose="020B0604020202020204" pitchFamily="34" charset="0"/>
                <a:sym typeface="Helvetica Neue"/>
              </a:rPr>
              <a:t> </a:t>
            </a:r>
            <a:r>
              <a:rPr sz="1600" kern="0" dirty="0" err="1" smtClean="0">
                <a:solidFill>
                  <a:srgbClr val="000000"/>
                </a:solidFill>
                <a:latin typeface="Arial" panose="020B0604020202020204" pitchFamily="34" charset="0"/>
                <a:ea typeface="Helvetica Neue"/>
                <a:cs typeface="Arial" panose="020B0604020202020204" pitchFamily="34" charset="0"/>
                <a:sym typeface="Helvetica Neue"/>
              </a:rPr>
              <a:t>desconocida</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a:t>
            </a:r>
            <a:endParaRPr lang="es-ES" sz="1600" kern="0" dirty="0">
              <a:solidFill>
                <a:srgbClr val="000000"/>
              </a:solidFill>
              <a:latin typeface="Arial" panose="020B0604020202020204" pitchFamily="34" charset="0"/>
              <a:ea typeface="Helvetica Neue"/>
              <a:cs typeface="Arial" panose="020B0604020202020204" pitchFamily="34" charset="0"/>
              <a:sym typeface="Helvetica Neue"/>
            </a:endParaRP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o te haces mayor</a:t>
            </a:r>
          </a:p>
        </p:txBody>
      </p:sp>
      <p:sp>
        <p:nvSpPr>
          <p:cNvPr id="2" name="Título 1"/>
          <p:cNvSpPr>
            <a:spLocks noGrp="1"/>
          </p:cNvSpPr>
          <p:nvPr>
            <p:ph type="title"/>
          </p:nvPr>
        </p:nvSpPr>
        <p:spPr>
          <a:xfrm>
            <a:off x="1271464" y="476672"/>
            <a:ext cx="10178322" cy="1306113"/>
          </a:xfrm>
        </p:spPr>
        <p:txBody>
          <a:bodyPr>
            <a:normAutofit/>
          </a:bodyPr>
          <a:lstStyle/>
          <a:p>
            <a:pPr algn="ctr"/>
            <a:r>
              <a:rPr lang="es-ES" sz="4000" dirty="0">
                <a:latin typeface="Helvetica Neue"/>
              </a:rPr>
              <a:t>¿A quién beneficia la Accesibilidad Cognitiva?</a:t>
            </a:r>
          </a:p>
        </p:txBody>
      </p:sp>
    </p:spTree>
    <p:extLst>
      <p:ext uri="{BB962C8B-B14F-4D97-AF65-F5344CB8AC3E}">
        <p14:creationId xmlns:p14="http://schemas.microsoft.com/office/powerpoint/2010/main" val="4045972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670188" y="1796546"/>
            <a:ext cx="4511824" cy="3096344"/>
          </a:xfrm>
        </p:spPr>
        <p:txBody>
          <a:bodyPr>
            <a:normAutofit/>
          </a:bodyPr>
          <a:lstStyle/>
          <a:p>
            <a:r>
              <a:rPr lang="es-ES" sz="3200" dirty="0" smtClean="0">
                <a:solidFill>
                  <a:schemeClr val="accent1">
                    <a:lumMod val="40000"/>
                    <a:lumOff val="60000"/>
                  </a:schemeClr>
                </a:solidFill>
                <a:latin typeface="Arial" panose="020B0604020202020204" pitchFamily="34" charset="0"/>
                <a:cs typeface="Arial" panose="020B0604020202020204" pitchFamily="34" charset="0"/>
              </a:rPr>
              <a:t>Qué es un </a:t>
            </a:r>
            <a:r>
              <a:rPr lang="es-ES" sz="3200" dirty="0" err="1" smtClean="0">
                <a:latin typeface="Arial" panose="020B0604020202020204" pitchFamily="34" charset="0"/>
                <a:cs typeface="Arial" panose="020B0604020202020204" pitchFamily="34" charset="0"/>
              </a:rPr>
              <a:t>mapPing</a:t>
            </a:r>
            <a:r>
              <a:rPr lang="es-ES" sz="3200" dirty="0" smtClean="0">
                <a:latin typeface="Arial" panose="020B0604020202020204" pitchFamily="34" charset="0"/>
                <a:cs typeface="Arial" panose="020B0604020202020204" pitchFamily="34" charset="0"/>
              </a:rPr>
              <a:t> </a:t>
            </a:r>
            <a:r>
              <a:rPr lang="es-ES" sz="3200" dirty="0" err="1" smtClean="0">
                <a:latin typeface="Arial" panose="020B0604020202020204" pitchFamily="34" charset="0"/>
                <a:cs typeface="Arial" panose="020B0604020202020204" pitchFamily="34" charset="0"/>
              </a:rPr>
              <a:t>party</a:t>
            </a:r>
            <a:r>
              <a:rPr lang="es-ES" sz="3200" dirty="0" smtClean="0">
                <a:latin typeface="Arial" panose="020B0604020202020204" pitchFamily="34" charset="0"/>
                <a:cs typeface="Arial" panose="020B0604020202020204" pitchFamily="34" charset="0"/>
              </a:rPr>
              <a:t>  </a:t>
            </a:r>
            <a:r>
              <a:rPr lang="es-ES" sz="3200" dirty="0" smtClean="0">
                <a:solidFill>
                  <a:schemeClr val="accent1">
                    <a:lumMod val="40000"/>
                    <a:lumOff val="60000"/>
                  </a:schemeClr>
                </a:solidFill>
                <a:latin typeface="Arial" panose="020B0604020202020204" pitchFamily="34" charset="0"/>
                <a:cs typeface="Arial" panose="020B0604020202020204" pitchFamily="34" charset="0"/>
              </a:rPr>
              <a:t>y cómo lo vamos a hacer</a:t>
            </a:r>
            <a:endParaRPr lang="es-ES" sz="3200" dirty="0">
              <a:solidFill>
                <a:schemeClr val="accent1">
                  <a:lumMod val="40000"/>
                  <a:lumOff val="60000"/>
                </a:schemeClr>
              </a:solidFill>
              <a:latin typeface="Arial" panose="020B0604020202020204" pitchFamily="34" charset="0"/>
              <a:cs typeface="Arial" panose="020B0604020202020204" pitchFamily="34" charset="0"/>
            </a:endParaRPr>
          </a:p>
        </p:txBody>
      </p:sp>
      <p:pic>
        <p:nvPicPr>
          <p:cNvPr id="6" name="Marcador de contenid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5868" y="616200"/>
            <a:ext cx="5980952" cy="4180952"/>
          </a:xfrm>
        </p:spPr>
      </p:pic>
      <p:sp>
        <p:nvSpPr>
          <p:cNvPr id="8" name="Rectángulo 7"/>
          <p:cNvSpPr/>
          <p:nvPr/>
        </p:nvSpPr>
        <p:spPr>
          <a:xfrm>
            <a:off x="1032290" y="3979935"/>
            <a:ext cx="6064482" cy="923330"/>
          </a:xfrm>
          <a:prstGeom prst="rect">
            <a:avLst/>
          </a:prstGeom>
          <a:noFill/>
        </p:spPr>
        <p:txBody>
          <a:bodyPr wrap="none" lIns="91440" tIns="45720" rIns="91440" bIns="45720">
            <a:spAutoFit/>
          </a:bodyPr>
          <a:lstStyle/>
          <a:p>
            <a:pPr algn="ctr"/>
            <a:r>
              <a:rPr lang="es-E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Fiest</a:t>
            </a:r>
            <a:r>
              <a:rPr lang="es-ES" sz="5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a del Mapeo </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57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600" dirty="0" smtClean="0">
                <a:latin typeface="Arial" panose="020B0604020202020204" pitchFamily="34" charset="0"/>
                <a:cs typeface="Arial" panose="020B0604020202020204" pitchFamily="34" charset="0"/>
              </a:rPr>
              <a:t>En qué consiste el </a:t>
            </a:r>
            <a:r>
              <a:rPr lang="es-ES" sz="3600" dirty="0" err="1" smtClean="0">
                <a:latin typeface="Arial" panose="020B0604020202020204" pitchFamily="34" charset="0"/>
                <a:cs typeface="Arial" panose="020B0604020202020204" pitchFamily="34" charset="0"/>
              </a:rPr>
              <a:t>maping</a:t>
            </a:r>
            <a:r>
              <a:rPr lang="es-ES" sz="3600" dirty="0" smtClean="0">
                <a:latin typeface="Arial" panose="020B0604020202020204" pitchFamily="34" charset="0"/>
                <a:cs typeface="Arial" panose="020B0604020202020204" pitchFamily="34" charset="0"/>
              </a:rPr>
              <a:t> </a:t>
            </a:r>
            <a:r>
              <a:rPr lang="es-ES" sz="3600" dirty="0" err="1" smtClean="0">
                <a:latin typeface="Arial" panose="020B0604020202020204" pitchFamily="34" charset="0"/>
                <a:cs typeface="Arial" panose="020B0604020202020204" pitchFamily="34" charset="0"/>
              </a:rPr>
              <a:t>party</a:t>
            </a:r>
            <a:r>
              <a:rPr lang="es-ES" sz="3600" dirty="0" smtClean="0">
                <a:latin typeface="Arial" panose="020B0604020202020204" pitchFamily="34" charset="0"/>
                <a:cs typeface="Arial" panose="020B0604020202020204" pitchFamily="34" charset="0"/>
              </a:rPr>
              <a:t> de la accesibilidad cognitiva</a:t>
            </a:r>
            <a:endParaRPr lang="es-ES" sz="36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00BDB917-6B0F-4CAB-B62B-3ED0358B2483}"/>
              </a:ext>
            </a:extLst>
          </p:cNvPr>
          <p:cNvSpPr txBox="1"/>
          <p:nvPr/>
        </p:nvSpPr>
        <p:spPr>
          <a:xfrm>
            <a:off x="6730832" y="2155910"/>
            <a:ext cx="4879635" cy="1785104"/>
          </a:xfrm>
          <a:prstGeom prst="rect">
            <a:avLst/>
          </a:prstGeom>
          <a:noFill/>
        </p:spPr>
        <p:txBody>
          <a:bodyPr wrap="square" rtlCol="0">
            <a:spAutoFit/>
          </a:bodyPr>
          <a:lstStyle/>
          <a:p>
            <a:r>
              <a:rPr lang="es-ES" sz="2200" dirty="0">
                <a:latin typeface="Arial" panose="020B0604020202020204" pitchFamily="34" charset="0"/>
                <a:cs typeface="Arial" panose="020B0604020202020204" pitchFamily="34" charset="0"/>
              </a:rPr>
              <a:t>Un grupo de personas </a:t>
            </a:r>
            <a:r>
              <a:rPr lang="es-ES" sz="2200" dirty="0" smtClean="0">
                <a:latin typeface="Arial" panose="020B0604020202020204" pitchFamily="34" charset="0"/>
                <a:cs typeface="Arial" panose="020B0604020202020204" pitchFamily="34" charset="0"/>
              </a:rPr>
              <a:t>pasean por su localidad y vistan distintos lugares </a:t>
            </a:r>
            <a:r>
              <a:rPr lang="es-ES" sz="2200" dirty="0">
                <a:latin typeface="Arial" panose="020B0604020202020204" pitchFamily="34" charset="0"/>
                <a:cs typeface="Arial" panose="020B0604020202020204" pitchFamily="34" charset="0"/>
              </a:rPr>
              <a:t>(tiendas, bares, edificios públicos, etc.) </a:t>
            </a:r>
            <a:r>
              <a:rPr lang="es-ES" sz="2200" dirty="0" smtClean="0">
                <a:latin typeface="Arial" panose="020B0604020202020204" pitchFamily="34" charset="0"/>
                <a:cs typeface="Arial" panose="020B0604020202020204" pitchFamily="34" charset="0"/>
              </a:rPr>
              <a:t>para descubrir si son accesibles cognitivamente o no lo son.</a:t>
            </a:r>
            <a:endParaRPr lang="es-ES" sz="2200" dirty="0">
              <a:latin typeface="Arial" panose="020B0604020202020204" pitchFamily="34" charset="0"/>
              <a:cs typeface="Arial" panose="020B0604020202020204" pitchFamily="34" charset="0"/>
            </a:endParaRPr>
          </a:p>
        </p:txBody>
      </p:sp>
      <p:sp>
        <p:nvSpPr>
          <p:cNvPr id="14" name="Flecha derecha 2">
            <a:extLst>
              <a:ext uri="{FF2B5EF4-FFF2-40B4-BE49-F238E27FC236}">
                <a16:creationId xmlns:a16="http://schemas.microsoft.com/office/drawing/2014/main" id="{01989F0A-3B1A-46DD-A847-2D32A72073BE}"/>
              </a:ext>
            </a:extLst>
          </p:cNvPr>
          <p:cNvSpPr/>
          <p:nvPr/>
        </p:nvSpPr>
        <p:spPr>
          <a:xfrm>
            <a:off x="5482914" y="2651546"/>
            <a:ext cx="866813" cy="828644"/>
          </a:xfrm>
          <a:prstGeom prst="rightArrow">
            <a:avLst>
              <a:gd name="adj1" fmla="val 50000"/>
              <a:gd name="adj2" fmla="val 438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4" descr="Qué ver y dónde dormir en Villarrobledo, Albacete - Clubrural">
            <a:extLst>
              <a:ext uri="{FF2B5EF4-FFF2-40B4-BE49-F238E27FC236}">
                <a16:creationId xmlns:a16="http://schemas.microsoft.com/office/drawing/2014/main" id="{A2EAC9F9-032D-4882-A861-03D9D17B9F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27" r="6607" b="861"/>
          <a:stretch/>
        </p:blipFill>
        <p:spPr bwMode="auto">
          <a:xfrm>
            <a:off x="1139681" y="2075482"/>
            <a:ext cx="3600399" cy="1428679"/>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00BDB917-6B0F-4CAB-B62B-3ED0358B2483}"/>
              </a:ext>
            </a:extLst>
          </p:cNvPr>
          <p:cNvSpPr txBox="1"/>
          <p:nvPr/>
        </p:nvSpPr>
        <p:spPr>
          <a:xfrm>
            <a:off x="6730831" y="4292787"/>
            <a:ext cx="4879635" cy="1446550"/>
          </a:xfrm>
          <a:prstGeom prst="rect">
            <a:avLst/>
          </a:prstGeom>
          <a:noFill/>
        </p:spPr>
        <p:txBody>
          <a:bodyPr wrap="square" rtlCol="0">
            <a:spAutoFit/>
          </a:bodyPr>
          <a:lstStyle/>
          <a:p>
            <a:r>
              <a:rPr lang="es-ES" sz="2200" dirty="0" smtClean="0">
                <a:latin typeface="Arial" panose="020B0604020202020204" pitchFamily="34" charset="0"/>
                <a:cs typeface="Arial" panose="020B0604020202020204" pitchFamily="34" charset="0"/>
              </a:rPr>
              <a:t>Los lugares que se han visitado se marcan en un mapa virtual. A este Mapa lo llamamos </a:t>
            </a:r>
            <a:r>
              <a:rPr lang="es-ES" sz="2200" dirty="0" smtClean="0">
                <a:solidFill>
                  <a:schemeClr val="accent1"/>
                </a:solidFill>
                <a:latin typeface="Arial" panose="020B0604020202020204" pitchFamily="34" charset="0"/>
                <a:cs typeface="Arial" panose="020B0604020202020204" pitchFamily="34" charset="0"/>
              </a:rPr>
              <a:t>Mapa de la Accesibilidad Cognitiva </a:t>
            </a:r>
            <a:endParaRPr lang="es-ES" sz="2200" dirty="0">
              <a:solidFill>
                <a:schemeClr val="accent1"/>
              </a:solidFill>
              <a:latin typeface="Arial" panose="020B0604020202020204" pitchFamily="34" charset="0"/>
              <a:cs typeface="Arial" panose="020B0604020202020204" pitchFamily="34" charset="0"/>
            </a:endParaRPr>
          </a:p>
        </p:txBody>
      </p:sp>
      <p:pic>
        <p:nvPicPr>
          <p:cNvPr id="19" name="Picture 2" descr="Royaltyfree, Ubicación, Mapa imagen png - imagen transparente descarga  gratuita">
            <a:extLst>
              <a:ext uri="{FF2B5EF4-FFF2-40B4-BE49-F238E27FC236}">
                <a16:creationId xmlns:a16="http://schemas.microsoft.com/office/drawing/2014/main" id="{8954E2ED-3589-44BD-BA36-1D679C4CC0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3165" y="4130061"/>
            <a:ext cx="2457961" cy="162002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rot="10800000">
            <a:off x="5357191" y="4871978"/>
            <a:ext cx="883997" cy="865707"/>
          </a:xfrm>
          <a:prstGeom prst="rect">
            <a:avLst/>
          </a:prstGeom>
        </p:spPr>
      </p:pic>
      <p:sp>
        <p:nvSpPr>
          <p:cNvPr id="4" name="Rectángulo 3"/>
          <p:cNvSpPr/>
          <p:nvPr/>
        </p:nvSpPr>
        <p:spPr>
          <a:xfrm>
            <a:off x="4698406" y="2080076"/>
            <a:ext cx="2187404" cy="523220"/>
          </a:xfrm>
          <a:prstGeom prst="rect">
            <a:avLst/>
          </a:prstGeom>
          <a:noFill/>
        </p:spPr>
        <p:txBody>
          <a:bodyPr wrap="square" lIns="91440" tIns="45720" rIns="91440" bIns="45720">
            <a:spAutoFit/>
          </a:bodyPr>
          <a:lstStyle/>
          <a:p>
            <a:pPr algn="ctr"/>
            <a:r>
              <a:rPr lang="es-ES" sz="28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Callejear</a:t>
            </a:r>
            <a:endParaRPr lang="es-ES" sz="2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sp>
        <p:nvSpPr>
          <p:cNvPr id="10" name="Rectángulo 9"/>
          <p:cNvSpPr/>
          <p:nvPr/>
        </p:nvSpPr>
        <p:spPr>
          <a:xfrm>
            <a:off x="4671126" y="4292787"/>
            <a:ext cx="2187404" cy="523220"/>
          </a:xfrm>
          <a:prstGeom prst="rect">
            <a:avLst/>
          </a:prstGeom>
          <a:noFill/>
        </p:spPr>
        <p:txBody>
          <a:bodyPr wrap="square" lIns="91440" tIns="45720" rIns="91440" bIns="45720">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Mapear</a:t>
            </a:r>
            <a:endParaRPr lang="es-ES" sz="2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975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dirty="0" smtClean="0">
                <a:latin typeface="Arial" panose="020B0604020202020204" pitchFamily="34" charset="0"/>
                <a:cs typeface="Arial" panose="020B0604020202020204" pitchFamily="34" charset="0"/>
              </a:rPr>
              <a:t>Cómo lo </a:t>
            </a:r>
            <a:r>
              <a:rPr lang="es-ES" sz="3600" dirty="0" smtClean="0">
                <a:latin typeface="Arial" panose="020B0604020202020204" pitchFamily="34" charset="0"/>
                <a:cs typeface="Arial" panose="020B0604020202020204" pitchFamily="34" charset="0"/>
              </a:rPr>
              <a:t>vamos</a:t>
            </a:r>
            <a:r>
              <a:rPr lang="es-ES" sz="4000" dirty="0" smtClean="0">
                <a:latin typeface="Arial" panose="020B0604020202020204" pitchFamily="34" charset="0"/>
                <a:cs typeface="Arial" panose="020B0604020202020204" pitchFamily="34" charset="0"/>
              </a:rPr>
              <a:t> a hacer</a:t>
            </a:r>
            <a:endParaRPr lang="es-ES" sz="4000" dirty="0">
              <a:latin typeface="Arial" panose="020B0604020202020204" pitchFamily="34" charset="0"/>
              <a:cs typeface="Arial" panose="020B0604020202020204" pitchFamily="34" charset="0"/>
            </a:endParaRPr>
          </a:p>
        </p:txBody>
      </p:sp>
      <p:sp>
        <p:nvSpPr>
          <p:cNvPr id="14" name="Marcador de contenido 13"/>
          <p:cNvSpPr>
            <a:spLocks noGrp="1"/>
          </p:cNvSpPr>
          <p:nvPr>
            <p:ph sz="half" idx="1"/>
          </p:nvPr>
        </p:nvSpPr>
        <p:spPr>
          <a:xfrm>
            <a:off x="1251678" y="1826418"/>
            <a:ext cx="4800600" cy="3619500"/>
          </a:xfrm>
        </p:spPr>
        <p:txBody>
          <a:bodyPr>
            <a:normAutofit fontScale="85000" lnSpcReduction="10000"/>
          </a:bodyPr>
          <a:lstStyle/>
          <a:p>
            <a:pPr marL="457200" indent="-457200">
              <a:buFont typeface="+mj-lt"/>
              <a:buAutoNum type="arabicPeriod"/>
            </a:pPr>
            <a:r>
              <a:rPr lang="es-ES" sz="2400" dirty="0" smtClean="0">
                <a:latin typeface="Arial" panose="020B0604020202020204" pitchFamily="34" charset="0"/>
                <a:cs typeface="Arial" panose="020B0604020202020204" pitchFamily="34" charset="0"/>
              </a:rPr>
              <a:t>Haremos grupos</a:t>
            </a:r>
          </a:p>
          <a:p>
            <a:pPr marL="457200" indent="-457200">
              <a:buFont typeface="+mj-lt"/>
              <a:buAutoNum type="arabicPeriod"/>
            </a:pPr>
            <a:r>
              <a:rPr lang="es-ES" sz="2400" dirty="0" smtClean="0">
                <a:latin typeface="Arial" panose="020B0604020202020204" pitchFamily="34" charset="0"/>
                <a:cs typeface="Arial" panose="020B0604020202020204" pitchFamily="34" charset="0"/>
              </a:rPr>
              <a:t>Cada grupo recibirá un plano de una zona de la localidad con un itinerario</a:t>
            </a:r>
          </a:p>
          <a:p>
            <a:pPr marL="457200" indent="-457200">
              <a:buFont typeface="+mj-lt"/>
              <a:buAutoNum type="arabicPeriod"/>
            </a:pPr>
            <a:r>
              <a:rPr lang="es-ES" sz="2400" dirty="0" smtClean="0">
                <a:latin typeface="Arial" panose="020B0604020202020204" pitchFamily="34" charset="0"/>
                <a:cs typeface="Arial" panose="020B0604020202020204" pitchFamily="34" charset="0"/>
              </a:rPr>
              <a:t>Se dará un tiempo para que los grupos paseen y valoren los espacios que vayan encontrando en su itinerario</a:t>
            </a:r>
            <a:endParaRPr lang="es-ES" sz="2400" dirty="0">
              <a:latin typeface="Arial" panose="020B0604020202020204" pitchFamily="34" charset="0"/>
              <a:cs typeface="Arial" panose="020B0604020202020204" pitchFamily="34" charset="0"/>
            </a:endParaRPr>
          </a:p>
          <a:p>
            <a:pPr marL="457200" indent="-457200">
              <a:buFont typeface="+mj-lt"/>
              <a:buAutoNum type="arabicPeriod"/>
            </a:pPr>
            <a:r>
              <a:rPr lang="es-ES" sz="2400" dirty="0" smtClean="0">
                <a:latin typeface="Arial" panose="020B0604020202020204" pitchFamily="34" charset="0"/>
                <a:cs typeface="Arial" panose="020B0604020202020204" pitchFamily="34" charset="0"/>
              </a:rPr>
              <a:t>Volveremos al local para situar en el Mapa los espacios que hemos visitado</a:t>
            </a:r>
            <a:endParaRPr lang="es-ES" sz="2400" dirty="0">
              <a:latin typeface="Arial" panose="020B0604020202020204" pitchFamily="34" charset="0"/>
              <a:cs typeface="Arial" panose="020B0604020202020204" pitchFamily="34" charset="0"/>
            </a:endParaRPr>
          </a:p>
        </p:txBody>
      </p:sp>
      <p:pic>
        <p:nvPicPr>
          <p:cNvPr id="1026" name="Picture 2" descr="EL BARRIO PARA 1º GRADO - YouTub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613580" y="2708920"/>
            <a:ext cx="5001113" cy="2634214"/>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6816080" y="2107052"/>
            <a:ext cx="4613920" cy="369332"/>
          </a:xfrm>
          <a:prstGeom prst="rect">
            <a:avLst/>
          </a:prstGeom>
          <a:noFill/>
        </p:spPr>
        <p:txBody>
          <a:bodyPr wrap="square" rtlCol="0">
            <a:spAutoFit/>
          </a:bodyPr>
          <a:lstStyle/>
          <a:p>
            <a:pPr algn="ctr"/>
            <a:r>
              <a:rPr lang="es-ES" dirty="0" smtClean="0">
                <a:solidFill>
                  <a:schemeClr val="accent3">
                    <a:lumMod val="50000"/>
                  </a:schemeClr>
                </a:solidFill>
                <a:latin typeface="Arial" panose="020B0604020202020204" pitchFamily="34" charset="0"/>
                <a:cs typeface="Arial" panose="020B0604020202020204" pitchFamily="34" charset="0"/>
              </a:rPr>
              <a:t>¿QUÉ ESPACIOS PODEMOS  VISITAR?</a:t>
            </a:r>
            <a:endParaRPr lang="es-ES"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412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36BDE098-1ECB-4DD6-8ECF-F0AFD62C4D54}"/>
              </a:ext>
            </a:extLst>
          </p:cNvPr>
          <p:cNvSpPr txBox="1"/>
          <p:nvPr/>
        </p:nvSpPr>
        <p:spPr>
          <a:xfrm>
            <a:off x="1127448" y="485219"/>
            <a:ext cx="8554158" cy="584775"/>
          </a:xfrm>
          <a:prstGeom prst="rect">
            <a:avLst/>
          </a:prstGeom>
          <a:noFill/>
        </p:spPr>
        <p:txBody>
          <a:bodyPr wrap="square" rtlCol="0">
            <a:spAutoFit/>
          </a:bodyPr>
          <a:lstStyle/>
          <a:p>
            <a:r>
              <a:rPr lang="es-ES" sz="3200" b="1" dirty="0" smtClean="0">
                <a:latin typeface="Arial" panose="020B0604020202020204" pitchFamily="34" charset="0"/>
                <a:cs typeface="Arial" panose="020B0604020202020204" pitchFamily="34" charset="0"/>
              </a:rPr>
              <a:t>Aprendemos a catalogar un espacio</a:t>
            </a:r>
            <a:endParaRPr lang="es-ES" sz="3200" b="1" dirty="0">
              <a:solidFill>
                <a:schemeClr val="tx2">
                  <a:lumMod val="50000"/>
                  <a:lumOff val="50000"/>
                </a:schemeClr>
              </a:solidFill>
              <a:latin typeface="Arial" panose="020B0604020202020204" pitchFamily="34" charset="0"/>
              <a:cs typeface="Arial" panose="020B0604020202020204" pitchFamily="34" charset="0"/>
            </a:endParaRPr>
          </a:p>
        </p:txBody>
      </p:sp>
      <p:grpSp>
        <p:nvGrpSpPr>
          <p:cNvPr id="7" name="Grupo 6"/>
          <p:cNvGrpSpPr/>
          <p:nvPr/>
        </p:nvGrpSpPr>
        <p:grpSpPr>
          <a:xfrm>
            <a:off x="8112224" y="2166291"/>
            <a:ext cx="2976885" cy="1262083"/>
            <a:chOff x="4758161" y="3419643"/>
            <a:chExt cx="3392118" cy="1709865"/>
          </a:xfrm>
        </p:grpSpPr>
        <p:sp>
          <p:nvSpPr>
            <p:cNvPr id="15" name="CuadroTexto 14">
              <a:extLst>
                <a:ext uri="{FF2B5EF4-FFF2-40B4-BE49-F238E27FC236}">
                  <a16:creationId xmlns:a16="http://schemas.microsoft.com/office/drawing/2014/main" id="{ED31CEAA-5A05-47CC-97AB-BA144A5E5587}"/>
                </a:ext>
              </a:extLst>
            </p:cNvPr>
            <p:cNvSpPr txBox="1"/>
            <p:nvPr/>
          </p:nvSpPr>
          <p:spPr>
            <a:xfrm>
              <a:off x="4758161" y="3419643"/>
              <a:ext cx="2520280" cy="659869"/>
            </a:xfrm>
            <a:prstGeom prst="rect">
              <a:avLst/>
            </a:prstGeom>
            <a:noFill/>
          </p:spPr>
          <p:txBody>
            <a:bodyPr wrap="square" rtlCol="0">
              <a:spAutoFit/>
            </a:bodyPr>
            <a:lstStyle/>
            <a:p>
              <a:r>
                <a:rPr lang="es-ES" sz="2000" b="1" dirty="0">
                  <a:solidFill>
                    <a:srgbClr val="00B050"/>
                  </a:solidFill>
                  <a:latin typeface="Helvetica Neue"/>
                  <a:cs typeface="Arial" panose="020B0604020202020204" pitchFamily="34" charset="0"/>
                  <a:sym typeface="Wingdings" panose="05000000000000000000" pitchFamily="2" charset="2"/>
                </a:rPr>
                <a:t>ACCESIBLE</a:t>
              </a:r>
            </a:p>
          </p:txBody>
        </p:sp>
        <p:sp>
          <p:nvSpPr>
            <p:cNvPr id="16" name="CuadroTexto 15">
              <a:extLst>
                <a:ext uri="{FF2B5EF4-FFF2-40B4-BE49-F238E27FC236}">
                  <a16:creationId xmlns:a16="http://schemas.microsoft.com/office/drawing/2014/main" id="{D0F33C8C-DA84-42DE-AF14-80C2EF2B4FEA}"/>
                </a:ext>
              </a:extLst>
            </p:cNvPr>
            <p:cNvSpPr txBox="1"/>
            <p:nvPr/>
          </p:nvSpPr>
          <p:spPr>
            <a:xfrm>
              <a:off x="4768746" y="3946418"/>
              <a:ext cx="2339467" cy="659869"/>
            </a:xfrm>
            <a:prstGeom prst="rect">
              <a:avLst/>
            </a:prstGeom>
            <a:noFill/>
          </p:spPr>
          <p:txBody>
            <a:bodyPr wrap="square" rtlCol="0">
              <a:spAutoFit/>
            </a:bodyPr>
            <a:lstStyle/>
            <a:p>
              <a:r>
                <a:rPr lang="es-ES" sz="2000" b="1" dirty="0">
                  <a:solidFill>
                    <a:schemeClr val="tx2">
                      <a:lumMod val="50000"/>
                      <a:lumOff val="50000"/>
                    </a:schemeClr>
                  </a:solidFill>
                  <a:latin typeface="Helvetica Neue"/>
                  <a:cs typeface="Arial" panose="020B0604020202020204" pitchFamily="34" charset="0"/>
                  <a:sym typeface="Wingdings" panose="05000000000000000000" pitchFamily="2" charset="2"/>
                </a:rPr>
                <a:t>ACEPTABLE</a:t>
              </a:r>
              <a:endParaRPr lang="es-ES" sz="2000" b="1" dirty="0">
                <a:solidFill>
                  <a:schemeClr val="tx2">
                    <a:lumMod val="50000"/>
                    <a:lumOff val="50000"/>
                  </a:schemeClr>
                </a:solidFill>
                <a:latin typeface="Helvetica Neue"/>
                <a:cs typeface="Arial" panose="020B0604020202020204" pitchFamily="34" charset="0"/>
              </a:endParaRPr>
            </a:p>
          </p:txBody>
        </p:sp>
        <p:sp>
          <p:nvSpPr>
            <p:cNvPr id="17" name="CuadroTexto 16">
              <a:extLst>
                <a:ext uri="{FF2B5EF4-FFF2-40B4-BE49-F238E27FC236}">
                  <a16:creationId xmlns:a16="http://schemas.microsoft.com/office/drawing/2014/main" id="{1E7E51CA-479A-4E2E-A246-C67238CDB838}"/>
                </a:ext>
              </a:extLst>
            </p:cNvPr>
            <p:cNvSpPr txBox="1"/>
            <p:nvPr/>
          </p:nvSpPr>
          <p:spPr>
            <a:xfrm>
              <a:off x="4780267" y="4469639"/>
              <a:ext cx="3370012" cy="659869"/>
            </a:xfrm>
            <a:prstGeom prst="rect">
              <a:avLst/>
            </a:prstGeom>
            <a:noFill/>
          </p:spPr>
          <p:txBody>
            <a:bodyPr wrap="square" rtlCol="0">
              <a:spAutoFit/>
            </a:bodyPr>
            <a:lstStyle/>
            <a:p>
              <a:r>
                <a:rPr lang="es-ES" sz="2000" b="1" dirty="0">
                  <a:solidFill>
                    <a:srgbClr val="FF0000"/>
                  </a:solidFill>
                  <a:latin typeface="Helvetica Neue"/>
                  <a:cs typeface="Arial" panose="020B0604020202020204" pitchFamily="34" charset="0"/>
                  <a:sym typeface="Wingdings" panose="05000000000000000000" pitchFamily="2" charset="2"/>
                </a:rPr>
                <a:t>POCO ACCESIBLE</a:t>
              </a:r>
              <a:endParaRPr lang="es-ES" sz="2000" b="1" dirty="0">
                <a:solidFill>
                  <a:srgbClr val="FF0000"/>
                </a:solidFill>
                <a:latin typeface="Helvetica Neue"/>
                <a:cs typeface="Arial" panose="020B0604020202020204" pitchFamily="34" charset="0"/>
              </a:endParaRPr>
            </a:p>
          </p:txBody>
        </p:sp>
      </p:grpSp>
      <p:sp>
        <p:nvSpPr>
          <p:cNvPr id="19" name="Marcador de contenido 4"/>
          <p:cNvSpPr>
            <a:spLocks noGrp="1"/>
          </p:cNvSpPr>
          <p:nvPr>
            <p:ph sz="half" idx="1"/>
          </p:nvPr>
        </p:nvSpPr>
        <p:spPr>
          <a:xfrm>
            <a:off x="1127448" y="1557267"/>
            <a:ext cx="4855020" cy="2028453"/>
          </a:xfrm>
        </p:spPr>
        <p:txBody>
          <a:bodyPr>
            <a:noAutofit/>
          </a:bodyPr>
          <a:lstStyle/>
          <a:p>
            <a:pPr marL="0" indent="0">
              <a:buNone/>
            </a:pPr>
            <a:r>
              <a:rPr lang="es-ES" sz="2400" b="1" dirty="0" smtClean="0">
                <a:solidFill>
                  <a:schemeClr val="tx2">
                    <a:lumMod val="50000"/>
                    <a:lumOff val="50000"/>
                  </a:schemeClr>
                </a:solidFill>
                <a:latin typeface="Arial" panose="020B0604020202020204" pitchFamily="34" charset="0"/>
                <a:cs typeface="Arial" panose="020B0604020202020204" pitchFamily="34" charset="0"/>
              </a:rPr>
              <a:t>1º Nos fijamos en 3 criterios</a:t>
            </a:r>
            <a:endParaRPr lang="es-ES" sz="2400"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Reconocer e identificar el espacio</a:t>
            </a:r>
          </a:p>
          <a:p>
            <a:r>
              <a:rPr lang="es-ES" dirty="0" smtClean="0">
                <a:latin typeface="Arial" panose="020B0604020202020204" pitchFamily="34" charset="0"/>
                <a:cs typeface="Arial" panose="020B0604020202020204" pitchFamily="34" charset="0"/>
              </a:rPr>
              <a:t>Información que nos da el espacio</a:t>
            </a:r>
          </a:p>
          <a:p>
            <a:r>
              <a:rPr lang="es-ES" dirty="0" smtClean="0">
                <a:latin typeface="Arial" panose="020B0604020202020204" pitchFamily="34" charset="0"/>
                <a:cs typeface="Arial" panose="020B0604020202020204" pitchFamily="34" charset="0"/>
              </a:rPr>
              <a:t>Cómo me siento en el espacio</a:t>
            </a:r>
          </a:p>
          <a:p>
            <a:pPr marL="0" indent="0">
              <a:buNone/>
            </a:pPr>
            <a:endParaRPr lang="es-ES" dirty="0">
              <a:latin typeface="Arial" panose="020B0604020202020204" pitchFamily="34" charset="0"/>
              <a:cs typeface="Arial" panose="020B0604020202020204" pitchFamily="34" charset="0"/>
            </a:endParaRPr>
          </a:p>
        </p:txBody>
      </p:sp>
      <p:sp>
        <p:nvSpPr>
          <p:cNvPr id="20" name="Marcador de contenido 4"/>
          <p:cNvSpPr>
            <a:spLocks noGrp="1"/>
          </p:cNvSpPr>
          <p:nvPr>
            <p:ph sz="half" idx="1"/>
          </p:nvPr>
        </p:nvSpPr>
        <p:spPr>
          <a:xfrm>
            <a:off x="6528048" y="1556792"/>
            <a:ext cx="4363634" cy="515691"/>
          </a:xfrm>
        </p:spPr>
        <p:txBody>
          <a:bodyPr>
            <a:normAutofit/>
          </a:bodyPr>
          <a:lstStyle/>
          <a:p>
            <a:pPr marL="0" indent="0">
              <a:buNone/>
            </a:pPr>
            <a:r>
              <a:rPr lang="es-ES" sz="2400" b="1" dirty="0">
                <a:solidFill>
                  <a:schemeClr val="tx2">
                    <a:lumMod val="50000"/>
                    <a:lumOff val="50000"/>
                  </a:schemeClr>
                </a:solidFill>
                <a:latin typeface="Arial" panose="020B0604020202020204" pitchFamily="34" charset="0"/>
                <a:cs typeface="Arial" panose="020B0604020202020204" pitchFamily="34" charset="0"/>
              </a:rPr>
              <a:t>2</a:t>
            </a:r>
            <a:r>
              <a:rPr lang="es-ES" sz="2400" b="1" dirty="0" smtClean="0">
                <a:solidFill>
                  <a:schemeClr val="tx2">
                    <a:lumMod val="50000"/>
                    <a:lumOff val="50000"/>
                  </a:schemeClr>
                </a:solidFill>
                <a:latin typeface="Arial" panose="020B0604020202020204" pitchFamily="34" charset="0"/>
                <a:cs typeface="Arial" panose="020B0604020202020204" pitchFamily="34" charset="0"/>
              </a:rPr>
              <a:t>º Evaluamos cada criterio</a:t>
            </a:r>
          </a:p>
          <a:p>
            <a:pPr marL="0" indent="0">
              <a:buNone/>
            </a:pPr>
            <a:endParaRPr lang="es-ES" sz="2400" dirty="0">
              <a:solidFill>
                <a:schemeClr val="tx2">
                  <a:lumMod val="50000"/>
                  <a:lumOff val="50000"/>
                </a:schemeClr>
              </a:solidFill>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3"/>
          <a:stretch>
            <a:fillRect/>
          </a:stretch>
        </p:blipFill>
        <p:spPr>
          <a:xfrm>
            <a:off x="6966738" y="2095161"/>
            <a:ext cx="954460" cy="1333214"/>
          </a:xfrm>
          <a:prstGeom prst="rect">
            <a:avLst/>
          </a:prstGeom>
        </p:spPr>
      </p:pic>
      <p:sp>
        <p:nvSpPr>
          <p:cNvPr id="22" name="Marcador de contenido 4"/>
          <p:cNvSpPr>
            <a:spLocks noGrp="1"/>
          </p:cNvSpPr>
          <p:nvPr>
            <p:ph sz="half" idx="1"/>
          </p:nvPr>
        </p:nvSpPr>
        <p:spPr>
          <a:xfrm>
            <a:off x="1127448" y="3628900"/>
            <a:ext cx="5575100" cy="503682"/>
          </a:xfrm>
        </p:spPr>
        <p:txBody>
          <a:bodyPr>
            <a:noAutofit/>
          </a:bodyPr>
          <a:lstStyle/>
          <a:p>
            <a:pPr marL="0" indent="0">
              <a:buNone/>
            </a:pPr>
            <a:r>
              <a:rPr lang="es-ES" sz="2400" b="1" dirty="0">
                <a:solidFill>
                  <a:schemeClr val="tx2">
                    <a:lumMod val="50000"/>
                    <a:lumOff val="50000"/>
                  </a:schemeClr>
                </a:solidFill>
                <a:latin typeface="Arial" panose="020B0604020202020204" pitchFamily="34" charset="0"/>
                <a:cs typeface="Arial" panose="020B0604020202020204" pitchFamily="34" charset="0"/>
              </a:rPr>
              <a:t>3</a:t>
            </a:r>
            <a:r>
              <a:rPr lang="es-ES" sz="2400" b="1" dirty="0" smtClean="0">
                <a:solidFill>
                  <a:schemeClr val="tx2">
                    <a:lumMod val="50000"/>
                    <a:lumOff val="50000"/>
                  </a:schemeClr>
                </a:solidFill>
                <a:latin typeface="Arial" panose="020B0604020202020204" pitchFamily="34" charset="0"/>
                <a:cs typeface="Arial" panose="020B0604020202020204" pitchFamily="34" charset="0"/>
              </a:rPr>
              <a:t>º Decidimos cómo es el espacio</a:t>
            </a:r>
            <a:endParaRPr lang="es-ES" sz="2400" dirty="0" smtClean="0">
              <a:latin typeface="Arial" panose="020B0604020202020204" pitchFamily="34" charset="0"/>
              <a:cs typeface="Arial" panose="020B0604020202020204" pitchFamily="34" charset="0"/>
            </a:endParaRPr>
          </a:p>
          <a:p>
            <a:pPr marL="0" indent="0">
              <a:buNone/>
            </a:pPr>
            <a:endParaRPr lang="es-ES" sz="2400" dirty="0">
              <a:latin typeface="Arial" panose="020B0604020202020204" pitchFamily="34" charset="0"/>
              <a:cs typeface="Arial" panose="020B0604020202020204" pitchFamily="34" charset="0"/>
            </a:endParaRPr>
          </a:p>
        </p:txBody>
      </p:sp>
      <p:sp>
        <p:nvSpPr>
          <p:cNvPr id="23" name="Rectángulo 22"/>
          <p:cNvSpPr/>
          <p:nvPr/>
        </p:nvSpPr>
        <p:spPr>
          <a:xfrm>
            <a:off x="1533643" y="4107664"/>
            <a:ext cx="8640960" cy="1703030"/>
          </a:xfrm>
          <a:prstGeom prst="rect">
            <a:avLst/>
          </a:prstGeom>
        </p:spPr>
        <p:txBody>
          <a:bodyPr wrap="square">
            <a:spAutoFit/>
          </a:bodyPr>
          <a:lstStyle/>
          <a:p>
            <a:pPr>
              <a:lnSpc>
                <a:spcPct val="150000"/>
              </a:lnSpc>
            </a:pPr>
            <a:r>
              <a:rPr lang="es-ES" dirty="0">
                <a:latin typeface="Arial" panose="020B0604020202020204" pitchFamily="34" charset="0"/>
                <a:cs typeface="Arial" panose="020B0604020202020204" pitchFamily="34" charset="0"/>
              </a:rPr>
              <a:t>Si el espacio recibe </a:t>
            </a:r>
            <a:r>
              <a:rPr lang="es-ES" b="1" dirty="0">
                <a:solidFill>
                  <a:srgbClr val="00B050"/>
                </a:solidFill>
                <a:latin typeface="Arial" panose="020B0604020202020204" pitchFamily="34" charset="0"/>
                <a:cs typeface="Arial" panose="020B0604020202020204" pitchFamily="34" charset="0"/>
              </a:rPr>
              <a:t>2 colores verdes</a:t>
            </a:r>
            <a:r>
              <a:rPr lang="es-ES" dirty="0">
                <a:latin typeface="Arial" panose="020B0604020202020204" pitchFamily="34" charset="0"/>
                <a:cs typeface="Arial" panose="020B0604020202020204" pitchFamily="34" charset="0"/>
              </a:rPr>
              <a:t>, la calificación final será </a:t>
            </a:r>
            <a:r>
              <a:rPr lang="es-ES" b="1" dirty="0">
                <a:solidFill>
                  <a:srgbClr val="00B050"/>
                </a:solidFill>
                <a:latin typeface="Arial" panose="020B0604020202020204" pitchFamily="34" charset="0"/>
                <a:cs typeface="Arial" panose="020B0604020202020204" pitchFamily="34" charset="0"/>
              </a:rPr>
              <a:t>verde</a:t>
            </a:r>
            <a:r>
              <a:rPr lang="es-ES" dirty="0">
                <a:latin typeface="Arial" panose="020B0604020202020204" pitchFamily="34" charset="0"/>
                <a:cs typeface="Arial" panose="020B0604020202020204" pitchFamily="34" charset="0"/>
              </a:rPr>
              <a:t>. </a:t>
            </a:r>
            <a:endParaRPr lang="es-ES" sz="1000" dirty="0" smtClean="0">
              <a:latin typeface="Arial" panose="020B0604020202020204" pitchFamily="34" charset="0"/>
              <a:cs typeface="Arial" panose="020B0604020202020204" pitchFamily="34" charset="0"/>
            </a:endParaRPr>
          </a:p>
          <a:p>
            <a:pPr>
              <a:lnSpc>
                <a:spcPct val="150000"/>
              </a:lnSpc>
            </a:pPr>
            <a:r>
              <a:rPr lang="es-ES" dirty="0" smtClean="0">
                <a:latin typeface="Arial" panose="020B0604020202020204" pitchFamily="34" charset="0"/>
                <a:cs typeface="Arial" panose="020B0604020202020204" pitchFamily="34" charset="0"/>
              </a:rPr>
              <a:t>Si </a:t>
            </a:r>
            <a:r>
              <a:rPr lang="es-ES" dirty="0">
                <a:latin typeface="Arial" panose="020B0604020202020204" pitchFamily="34" charset="0"/>
                <a:cs typeface="Arial" panose="020B0604020202020204" pitchFamily="34" charset="0"/>
              </a:rPr>
              <a:t>el espacio recibe </a:t>
            </a:r>
            <a:r>
              <a:rPr lang="es-ES" b="1" dirty="0">
                <a:solidFill>
                  <a:schemeClr val="tx2">
                    <a:lumMod val="50000"/>
                    <a:lumOff val="50000"/>
                  </a:schemeClr>
                </a:solidFill>
                <a:latin typeface="Arial" panose="020B0604020202020204" pitchFamily="34" charset="0"/>
                <a:cs typeface="Arial" panose="020B0604020202020204" pitchFamily="34" charset="0"/>
              </a:rPr>
              <a:t>2 colores naranjas</a:t>
            </a:r>
            <a:r>
              <a:rPr lang="es-ES" dirty="0">
                <a:latin typeface="Arial" panose="020B0604020202020204" pitchFamily="34" charset="0"/>
                <a:cs typeface="Arial" panose="020B0604020202020204" pitchFamily="34" charset="0"/>
              </a:rPr>
              <a:t>, la calificación final será </a:t>
            </a:r>
            <a:r>
              <a:rPr lang="es-ES" b="1" dirty="0" smtClean="0">
                <a:solidFill>
                  <a:schemeClr val="tx2">
                    <a:lumMod val="50000"/>
                    <a:lumOff val="50000"/>
                  </a:schemeClr>
                </a:solidFill>
                <a:latin typeface="Arial" panose="020B0604020202020204" pitchFamily="34" charset="0"/>
                <a:cs typeface="Arial" panose="020B0604020202020204" pitchFamily="34" charset="0"/>
              </a:rPr>
              <a:t>naranja</a:t>
            </a:r>
            <a:endParaRPr lang="es-ES" dirty="0" smtClean="0">
              <a:solidFill>
                <a:schemeClr val="tx2">
                  <a:lumMod val="50000"/>
                  <a:lumOff val="50000"/>
                </a:schemeClr>
              </a:solidFill>
              <a:latin typeface="Arial" panose="020B0604020202020204" pitchFamily="34" charset="0"/>
              <a:cs typeface="Arial" panose="020B0604020202020204" pitchFamily="34" charset="0"/>
            </a:endParaRPr>
          </a:p>
          <a:p>
            <a:pPr>
              <a:lnSpc>
                <a:spcPct val="150000"/>
              </a:lnSpc>
            </a:pPr>
            <a:r>
              <a:rPr lang="es-ES" dirty="0" smtClean="0">
                <a:latin typeface="Arial" panose="020B0604020202020204" pitchFamily="34" charset="0"/>
                <a:cs typeface="Arial" panose="020B0604020202020204" pitchFamily="34" charset="0"/>
              </a:rPr>
              <a:t>Si </a:t>
            </a:r>
            <a:r>
              <a:rPr lang="es-ES" dirty="0">
                <a:latin typeface="Arial" panose="020B0604020202020204" pitchFamily="34" charset="0"/>
                <a:cs typeface="Arial" panose="020B0604020202020204" pitchFamily="34" charset="0"/>
              </a:rPr>
              <a:t>el espacio recibe </a:t>
            </a:r>
            <a:r>
              <a:rPr lang="es-ES" b="1" dirty="0">
                <a:solidFill>
                  <a:srgbClr val="FF0000"/>
                </a:solidFill>
                <a:latin typeface="Arial" panose="020B0604020202020204" pitchFamily="34" charset="0"/>
                <a:cs typeface="Arial" panose="020B0604020202020204" pitchFamily="34" charset="0"/>
              </a:rPr>
              <a:t>2 colores rojos</a:t>
            </a:r>
            <a:r>
              <a:rPr lang="es-ES" dirty="0">
                <a:latin typeface="Arial" panose="020B0604020202020204" pitchFamily="34" charset="0"/>
                <a:cs typeface="Arial" panose="020B0604020202020204" pitchFamily="34" charset="0"/>
              </a:rPr>
              <a:t>, la calificación final será </a:t>
            </a:r>
            <a:r>
              <a:rPr lang="es-ES" b="1" dirty="0">
                <a:solidFill>
                  <a:srgbClr val="FF0000"/>
                </a:solidFill>
                <a:latin typeface="Arial" panose="020B0604020202020204" pitchFamily="34" charset="0"/>
                <a:cs typeface="Arial" panose="020B0604020202020204" pitchFamily="34" charset="0"/>
              </a:rPr>
              <a:t>rojo. </a:t>
            </a:r>
            <a:endParaRPr lang="es-ES" dirty="0" smtClean="0">
              <a:latin typeface="Arial" panose="020B0604020202020204" pitchFamily="34" charset="0"/>
              <a:cs typeface="Arial" panose="020B0604020202020204" pitchFamily="34" charset="0"/>
            </a:endParaRPr>
          </a:p>
          <a:p>
            <a:pPr>
              <a:lnSpc>
                <a:spcPct val="150000"/>
              </a:lnSpc>
            </a:pPr>
            <a:r>
              <a:rPr lang="es-ES" dirty="0" smtClean="0">
                <a:latin typeface="Arial" panose="020B0604020202020204" pitchFamily="34" charset="0"/>
                <a:cs typeface="Arial" panose="020B0604020202020204" pitchFamily="34" charset="0"/>
              </a:rPr>
              <a:t>Si </a:t>
            </a:r>
            <a:r>
              <a:rPr lang="es-ES" dirty="0">
                <a:latin typeface="Arial" panose="020B0604020202020204" pitchFamily="34" charset="0"/>
                <a:cs typeface="Arial" panose="020B0604020202020204" pitchFamily="34" charset="0"/>
              </a:rPr>
              <a:t>el espacio recibe </a:t>
            </a:r>
            <a:r>
              <a:rPr lang="es-ES" b="1" dirty="0">
                <a:latin typeface="Arial" panose="020B0604020202020204" pitchFamily="34" charset="0"/>
                <a:cs typeface="Arial" panose="020B0604020202020204" pitchFamily="34" charset="0"/>
              </a:rPr>
              <a:t>3 colores distintos</a:t>
            </a:r>
            <a:r>
              <a:rPr lang="es-ES" dirty="0">
                <a:latin typeface="Arial" panose="020B0604020202020204" pitchFamily="34" charset="0"/>
                <a:cs typeface="Arial" panose="020B0604020202020204" pitchFamily="34" charset="0"/>
              </a:rPr>
              <a:t>, la calificación final será </a:t>
            </a:r>
            <a:r>
              <a:rPr lang="es-ES" b="1" dirty="0">
                <a:solidFill>
                  <a:schemeClr val="tx2">
                    <a:lumMod val="50000"/>
                    <a:lumOff val="50000"/>
                  </a:schemeClr>
                </a:solidFill>
                <a:latin typeface="Arial" panose="020B0604020202020204" pitchFamily="34" charset="0"/>
                <a:cs typeface="Arial" panose="020B0604020202020204" pitchFamily="34" charset="0"/>
              </a:rPr>
              <a:t>naranja</a:t>
            </a:r>
          </a:p>
        </p:txBody>
      </p:sp>
    </p:spTree>
    <p:extLst>
      <p:ext uri="{BB962C8B-B14F-4D97-AF65-F5344CB8AC3E}">
        <p14:creationId xmlns:p14="http://schemas.microsoft.com/office/powerpoint/2010/main" val="1752694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36BDE098-1ECB-4DD6-8ECF-F0AFD62C4D54}"/>
              </a:ext>
            </a:extLst>
          </p:cNvPr>
          <p:cNvSpPr txBox="1"/>
          <p:nvPr/>
        </p:nvSpPr>
        <p:spPr>
          <a:xfrm>
            <a:off x="1127448" y="485219"/>
            <a:ext cx="8554158" cy="584775"/>
          </a:xfrm>
          <a:prstGeom prst="rect">
            <a:avLst/>
          </a:prstGeom>
          <a:noFill/>
        </p:spPr>
        <p:txBody>
          <a:bodyPr wrap="square" rtlCol="0">
            <a:spAutoFit/>
          </a:bodyPr>
          <a:lstStyle/>
          <a:p>
            <a:r>
              <a:rPr lang="es-ES" sz="3200" b="1" dirty="0" smtClean="0">
                <a:latin typeface="Arial" panose="020B0604020202020204" pitchFamily="34" charset="0"/>
                <a:cs typeface="Arial" panose="020B0604020202020204" pitchFamily="34" charset="0"/>
              </a:rPr>
              <a:t>Aprendemos a catalogar un espacio</a:t>
            </a:r>
            <a:endParaRPr lang="es-ES" sz="3200" b="1" dirty="0">
              <a:solidFill>
                <a:schemeClr val="tx2">
                  <a:lumMod val="50000"/>
                  <a:lumOff val="50000"/>
                </a:schemeClr>
              </a:solidFill>
              <a:latin typeface="Arial" panose="020B0604020202020204" pitchFamily="34" charset="0"/>
              <a:cs typeface="Arial" panose="020B0604020202020204" pitchFamily="34" charset="0"/>
            </a:endParaRPr>
          </a:p>
        </p:txBody>
      </p:sp>
      <p:pic>
        <p:nvPicPr>
          <p:cNvPr id="5" name="Marcador de contenido 4"/>
          <p:cNvPicPr>
            <a:picLocks noGrp="1" noChangeAspect="1"/>
          </p:cNvPicPr>
          <p:nvPr>
            <p:ph sz="half" idx="1"/>
          </p:nvPr>
        </p:nvPicPr>
        <p:blipFill rotWithShape="1">
          <a:blip r:embed="rId3"/>
          <a:srcRect r="2072" b="4569"/>
          <a:stretch/>
        </p:blipFill>
        <p:spPr>
          <a:xfrm>
            <a:off x="1127448" y="1484784"/>
            <a:ext cx="10180104" cy="4176464"/>
          </a:xfrm>
          <a:prstGeom prst="rect">
            <a:avLst/>
          </a:prstGeom>
        </p:spPr>
      </p:pic>
    </p:spTree>
    <p:extLst>
      <p:ext uri="{BB962C8B-B14F-4D97-AF65-F5344CB8AC3E}">
        <p14:creationId xmlns:p14="http://schemas.microsoft.com/office/powerpoint/2010/main" val="78481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C5271FA0-F0A6-4438-85D1-7F0487FF336A}"/>
              </a:ext>
            </a:extLst>
          </p:cNvPr>
          <p:cNvSpPr txBox="1"/>
          <p:nvPr/>
        </p:nvSpPr>
        <p:spPr>
          <a:xfrm>
            <a:off x="1271465" y="393385"/>
            <a:ext cx="10346004" cy="584775"/>
          </a:xfrm>
          <a:prstGeom prst="rect">
            <a:avLst/>
          </a:prstGeom>
          <a:noFill/>
        </p:spPr>
        <p:txBody>
          <a:bodyPr wrap="square" rtlCol="0">
            <a:spAutoFit/>
          </a:bodyPr>
          <a:lstStyle/>
          <a:p>
            <a:r>
              <a:rPr lang="es-ES" sz="3200" b="1" dirty="0" smtClean="0">
                <a:latin typeface="Arial" panose="020B0604020202020204" pitchFamily="34" charset="0"/>
                <a:cs typeface="Arial" panose="020B0604020202020204" pitchFamily="34" charset="0"/>
              </a:rPr>
              <a:t>Entramos al Mapa de la  Accesibilidad Cognitiva</a:t>
            </a:r>
            <a:endParaRPr lang="es-ES" sz="3200" b="1"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7E711A3E-4944-4BFB-9C4C-641901BD5A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648" y="4139787"/>
            <a:ext cx="2151111" cy="1993373"/>
          </a:xfrm>
          <a:prstGeom prst="rect">
            <a:avLst/>
          </a:prstGeom>
          <a:noFill/>
        </p:spPr>
      </p:pic>
      <p:sp>
        <p:nvSpPr>
          <p:cNvPr id="7" name="CuadroTexto 6">
            <a:extLst>
              <a:ext uri="{FF2B5EF4-FFF2-40B4-BE49-F238E27FC236}">
                <a16:creationId xmlns:a16="http://schemas.microsoft.com/office/drawing/2014/main" id="{B1582EEF-6940-4540-BBD1-2B081D33E819}"/>
              </a:ext>
            </a:extLst>
          </p:cNvPr>
          <p:cNvSpPr txBox="1"/>
          <p:nvPr/>
        </p:nvSpPr>
        <p:spPr>
          <a:xfrm>
            <a:off x="5180268" y="2102428"/>
            <a:ext cx="3774541" cy="3247492"/>
          </a:xfrm>
          <a:prstGeom prst="rect">
            <a:avLst/>
          </a:prstGeom>
          <a:noFill/>
        </p:spPr>
        <p:txBody>
          <a:bodyPr wrap="square">
            <a:spAutoFit/>
          </a:bodyPr>
          <a:lstStyle/>
          <a:p>
            <a:pPr>
              <a:lnSpc>
                <a:spcPct val="107000"/>
              </a:lnSpc>
              <a:spcAft>
                <a:spcPts val="800"/>
              </a:spcAft>
            </a:pPr>
            <a:r>
              <a:rPr lang="es-ES" dirty="0" smtClean="0">
                <a:latin typeface="Helvetica Neue"/>
              </a:rPr>
              <a:t>WEB GRUPOS ACCIÓN LOCAL</a:t>
            </a:r>
            <a:r>
              <a:rPr lang="es-ES" dirty="0">
                <a:latin typeface="Helvetica Neue"/>
              </a:rPr>
              <a:t/>
            </a:r>
            <a:br>
              <a:rPr lang="es-ES" dirty="0">
                <a:latin typeface="Helvetica Neue"/>
              </a:rPr>
            </a:br>
            <a:r>
              <a:rPr lang="es-ES" sz="1600" dirty="0">
                <a:solidFill>
                  <a:srgbClr val="0069A6"/>
                </a:solidFill>
                <a:latin typeface="Helvetica Neue"/>
                <a:cs typeface="Calibri" panose="020F0502020204030204" pitchFamily="34" charset="0"/>
                <a:hlinkClick r:id="rId4"/>
              </a:rPr>
              <a:t>https://www.sacam.org</a:t>
            </a:r>
            <a:endParaRPr lang="es-ES" sz="1600" dirty="0">
              <a:solidFill>
                <a:srgbClr val="0069A6"/>
              </a:solidFill>
              <a:latin typeface="Helvetica Neue"/>
              <a:cs typeface="Calibri" panose="020F0502020204030204" pitchFamily="34" charset="0"/>
            </a:endParaRPr>
          </a:p>
          <a:p>
            <a:pPr>
              <a:lnSpc>
                <a:spcPct val="107000"/>
              </a:lnSpc>
              <a:spcAft>
                <a:spcPts val="800"/>
              </a:spcAft>
            </a:pPr>
            <a:r>
              <a:rPr lang="es-ES" sz="1600" u="sng" dirty="0">
                <a:solidFill>
                  <a:srgbClr val="0563C1"/>
                </a:solidFill>
                <a:effectLst/>
                <a:latin typeface="Helvetica Neue"/>
                <a:ea typeface="Arial" panose="020B0604020202020204" pitchFamily="34" charset="0"/>
                <a:hlinkClick r:id="rId5"/>
              </a:rPr>
              <a:t>https://www.cedermonteiberico.com/</a:t>
            </a:r>
            <a:endParaRPr lang="es-ES" sz="1600" u="sng" dirty="0">
              <a:solidFill>
                <a:srgbClr val="0563C1"/>
              </a:solidFill>
              <a:effectLst/>
              <a:latin typeface="Helvetica Neue"/>
              <a:ea typeface="Arial" panose="020B0604020202020204" pitchFamily="34" charset="0"/>
            </a:endParaRPr>
          </a:p>
          <a:p>
            <a:pPr>
              <a:lnSpc>
                <a:spcPct val="107000"/>
              </a:lnSpc>
              <a:spcAft>
                <a:spcPts val="800"/>
              </a:spcAft>
            </a:pPr>
            <a:r>
              <a:rPr lang="es-ES" sz="1600" u="sng" dirty="0">
                <a:solidFill>
                  <a:srgbClr val="0563C1"/>
                </a:solidFill>
                <a:effectLst/>
                <a:latin typeface="Helvetica Neue"/>
                <a:ea typeface="Arial" panose="020B0604020202020204" pitchFamily="34" charset="0"/>
                <a:hlinkClick r:id="rId6"/>
              </a:rPr>
              <a:t>https://camposdehellin.com/</a:t>
            </a:r>
            <a:endParaRPr lang="es-ES" sz="1600" dirty="0">
              <a:effectLst/>
              <a:latin typeface="Helvetica Neue"/>
              <a:ea typeface="Calibri" panose="020F0502020204030204" pitchFamily="34" charset="0"/>
            </a:endParaRPr>
          </a:p>
          <a:p>
            <a:pPr>
              <a:lnSpc>
                <a:spcPct val="107000"/>
              </a:lnSpc>
              <a:spcAft>
                <a:spcPts val="800"/>
              </a:spcAft>
            </a:pPr>
            <a:r>
              <a:rPr lang="es-ES" sz="1600" u="sng" dirty="0">
                <a:solidFill>
                  <a:srgbClr val="0563C1"/>
                </a:solidFill>
                <a:effectLst/>
                <a:latin typeface="Helvetica Neue"/>
                <a:ea typeface="Arial" panose="020B0604020202020204" pitchFamily="34" charset="0"/>
                <a:hlinkClick r:id="rId7"/>
              </a:rPr>
              <a:t>https://www.manchajucarcentro.com/</a:t>
            </a:r>
            <a:endParaRPr lang="es-ES" sz="1600" u="sng" dirty="0">
              <a:solidFill>
                <a:srgbClr val="0563C1"/>
              </a:solidFill>
              <a:effectLst/>
              <a:latin typeface="Helvetica Neue"/>
              <a:ea typeface="Arial" panose="020B0604020202020204" pitchFamily="34" charset="0"/>
            </a:endParaRPr>
          </a:p>
          <a:p>
            <a:pPr>
              <a:lnSpc>
                <a:spcPct val="107000"/>
              </a:lnSpc>
              <a:spcAft>
                <a:spcPts val="800"/>
              </a:spcAft>
            </a:pPr>
            <a:r>
              <a:rPr lang="es-ES" sz="1600" u="sng" dirty="0">
                <a:solidFill>
                  <a:srgbClr val="0563C1"/>
                </a:solidFill>
                <a:effectLst/>
                <a:latin typeface="Helvetica Neue"/>
                <a:ea typeface="Arial" panose="020B0604020202020204" pitchFamily="34" charset="0"/>
                <a:hlinkClick r:id="rId8"/>
              </a:rPr>
              <a:t>https://sierradelsegura.com/</a:t>
            </a:r>
            <a:endParaRPr lang="es-ES" sz="1600" u="sng" dirty="0">
              <a:solidFill>
                <a:srgbClr val="0563C1"/>
              </a:solidFill>
              <a:effectLst/>
              <a:latin typeface="Helvetica Neue"/>
              <a:ea typeface="Arial" panose="020B0604020202020204" pitchFamily="34" charset="0"/>
            </a:endParaRPr>
          </a:p>
          <a:p>
            <a:pPr>
              <a:lnSpc>
                <a:spcPct val="107000"/>
              </a:lnSpc>
              <a:spcAft>
                <a:spcPts val="800"/>
              </a:spcAft>
            </a:pPr>
            <a:r>
              <a:rPr lang="es-ES" sz="1600" u="sng" dirty="0">
                <a:solidFill>
                  <a:srgbClr val="0563C1"/>
                </a:solidFill>
                <a:effectLst/>
                <a:latin typeface="Helvetica Neue"/>
                <a:ea typeface="Arial" panose="020B0604020202020204" pitchFamily="34" charset="0"/>
                <a:hlinkClick r:id="rId9"/>
              </a:rPr>
              <a:t>https://www.lamanchuela.es/</a:t>
            </a:r>
            <a:endParaRPr lang="es-ES" sz="1600" u="sng" dirty="0">
              <a:solidFill>
                <a:srgbClr val="0563C1"/>
              </a:solidFill>
              <a:effectLst/>
              <a:latin typeface="Helvetica Neue"/>
              <a:ea typeface="Arial" panose="020B0604020202020204" pitchFamily="34" charset="0"/>
            </a:endParaRPr>
          </a:p>
          <a:p>
            <a:pPr>
              <a:lnSpc>
                <a:spcPct val="107000"/>
              </a:lnSpc>
              <a:spcAft>
                <a:spcPts val="800"/>
              </a:spcAft>
            </a:pPr>
            <a:r>
              <a:rPr lang="es-ES" dirty="0" smtClean="0">
                <a:effectLst/>
                <a:latin typeface="Helvetica Neue"/>
                <a:ea typeface="Calibri" panose="020F0502020204030204" pitchFamily="34" charset="0"/>
                <a:cs typeface="Times New Roman" panose="02020603050405020304" pitchFamily="18" charset="0"/>
              </a:rPr>
              <a:t>Web </a:t>
            </a:r>
            <a:r>
              <a:rPr lang="es-ES" dirty="0">
                <a:effectLst/>
                <a:latin typeface="Helvetica Neue"/>
                <a:ea typeface="Calibri" panose="020F0502020204030204" pitchFamily="34" charset="0"/>
                <a:cs typeface="Times New Roman" panose="02020603050405020304" pitchFamily="18" charset="0"/>
              </a:rPr>
              <a:t>ASPRONA</a:t>
            </a:r>
          </a:p>
          <a:p>
            <a:pPr>
              <a:lnSpc>
                <a:spcPct val="107000"/>
              </a:lnSpc>
              <a:spcAft>
                <a:spcPts val="800"/>
              </a:spcAft>
            </a:pPr>
            <a:r>
              <a:rPr lang="es-ES" sz="1600" dirty="0">
                <a:latin typeface="Helvetica Neue"/>
                <a:ea typeface="Calibri" panose="020F0502020204030204" pitchFamily="34" charset="0"/>
                <a:cs typeface="Times New Roman" panose="02020603050405020304" pitchFamily="18" charset="0"/>
                <a:hlinkClick r:id="rId10"/>
              </a:rPr>
              <a:t>https://</a:t>
            </a:r>
            <a:r>
              <a:rPr lang="es-ES" sz="1600" dirty="0" smtClean="0">
                <a:latin typeface="Helvetica Neue"/>
                <a:ea typeface="Calibri" panose="020F0502020204030204" pitchFamily="34" charset="0"/>
                <a:cs typeface="Times New Roman" panose="02020603050405020304" pitchFamily="18" charset="0"/>
                <a:hlinkClick r:id="rId10"/>
              </a:rPr>
              <a:t>www.asprona.org</a:t>
            </a:r>
            <a:endParaRPr lang="es-ES" sz="1600" dirty="0">
              <a:latin typeface="Helvetica Neue"/>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rotWithShape="1">
          <a:blip r:embed="rId11"/>
          <a:srcRect l="73607" t="44186" r="2042" b="40704"/>
          <a:stretch/>
        </p:blipFill>
        <p:spPr>
          <a:xfrm>
            <a:off x="9041410" y="2647512"/>
            <a:ext cx="2711881" cy="946117"/>
          </a:xfrm>
          <a:prstGeom prst="rect">
            <a:avLst/>
          </a:prstGeom>
        </p:spPr>
      </p:pic>
      <p:pic>
        <p:nvPicPr>
          <p:cNvPr id="9" name="Imagen 8"/>
          <p:cNvPicPr>
            <a:picLocks noChangeAspect="1"/>
          </p:cNvPicPr>
          <p:nvPr/>
        </p:nvPicPr>
        <p:blipFill rotWithShape="1">
          <a:blip r:embed="rId12"/>
          <a:srcRect l="5534" t="13303" r="26922" b="31197"/>
          <a:stretch/>
        </p:blipFill>
        <p:spPr>
          <a:xfrm>
            <a:off x="1131118" y="1737201"/>
            <a:ext cx="3365192" cy="1554651"/>
          </a:xfrm>
          <a:prstGeom prst="rect">
            <a:avLst/>
          </a:prstGeom>
        </p:spPr>
      </p:pic>
      <p:pic>
        <p:nvPicPr>
          <p:cNvPr id="3" name="Imagen 2"/>
          <p:cNvPicPr>
            <a:picLocks noChangeAspect="1"/>
          </p:cNvPicPr>
          <p:nvPr/>
        </p:nvPicPr>
        <p:blipFill>
          <a:blip r:embed="rId13"/>
          <a:stretch>
            <a:fillRect/>
          </a:stretch>
        </p:blipFill>
        <p:spPr>
          <a:xfrm>
            <a:off x="9012071" y="4669469"/>
            <a:ext cx="2499577" cy="975445"/>
          </a:xfrm>
          <a:prstGeom prst="rect">
            <a:avLst/>
          </a:prstGeom>
        </p:spPr>
      </p:pic>
      <p:sp>
        <p:nvSpPr>
          <p:cNvPr id="4" name="Flecha derecha 3"/>
          <p:cNvSpPr/>
          <p:nvPr/>
        </p:nvSpPr>
        <p:spPr>
          <a:xfrm rot="10800000">
            <a:off x="4496310" y="1862930"/>
            <a:ext cx="376042" cy="377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9331092" y="2187644"/>
            <a:ext cx="1954820" cy="338554"/>
          </a:xfrm>
          <a:prstGeom prst="rect">
            <a:avLst/>
          </a:prstGeom>
          <a:noFill/>
          <a:ln>
            <a:solidFill>
              <a:schemeClr val="accent1"/>
            </a:solidFill>
          </a:ln>
        </p:spPr>
        <p:txBody>
          <a:bodyPr wrap="square" rtlCol="0">
            <a:spAutoFit/>
          </a:bodyPr>
          <a:lstStyle/>
          <a:p>
            <a:r>
              <a:rPr lang="es-ES" sz="1600" dirty="0" smtClean="0">
                <a:latin typeface="Helvetica Neue"/>
              </a:rPr>
              <a:t>Busca este banner </a:t>
            </a:r>
            <a:endParaRPr lang="es-ES" sz="1600" dirty="0">
              <a:latin typeface="Helvetica Neue"/>
            </a:endParaRPr>
          </a:p>
        </p:txBody>
      </p:sp>
      <p:sp>
        <p:nvSpPr>
          <p:cNvPr id="16" name="CuadroTexto 15"/>
          <p:cNvSpPr txBox="1"/>
          <p:nvPr/>
        </p:nvSpPr>
        <p:spPr>
          <a:xfrm>
            <a:off x="8906248" y="4139787"/>
            <a:ext cx="2711221" cy="369332"/>
          </a:xfrm>
          <a:prstGeom prst="rect">
            <a:avLst/>
          </a:prstGeom>
          <a:noFill/>
          <a:ln>
            <a:solidFill>
              <a:schemeClr val="accent1"/>
            </a:solidFill>
          </a:ln>
        </p:spPr>
        <p:txBody>
          <a:bodyPr wrap="square" rtlCol="0">
            <a:spAutoFit/>
          </a:bodyPr>
          <a:lstStyle/>
          <a:p>
            <a:r>
              <a:rPr lang="es-ES" dirty="0" smtClean="0">
                <a:latin typeface="Helvetica Neue"/>
              </a:rPr>
              <a:t>Haz </a:t>
            </a:r>
            <a:r>
              <a:rPr lang="es-ES" dirty="0" err="1" smtClean="0">
                <a:latin typeface="Helvetica Neue"/>
              </a:rPr>
              <a:t>click</a:t>
            </a:r>
            <a:r>
              <a:rPr lang="es-ES" dirty="0" smtClean="0">
                <a:latin typeface="Helvetica Neue"/>
              </a:rPr>
              <a:t> en este botón </a:t>
            </a:r>
            <a:endParaRPr lang="es-ES" dirty="0">
              <a:latin typeface="Helvetica Neue"/>
            </a:endParaRPr>
          </a:p>
        </p:txBody>
      </p:sp>
      <p:sp>
        <p:nvSpPr>
          <p:cNvPr id="17" name="CuadroTexto 16"/>
          <p:cNvSpPr txBox="1"/>
          <p:nvPr/>
        </p:nvSpPr>
        <p:spPr>
          <a:xfrm>
            <a:off x="1522788" y="3798331"/>
            <a:ext cx="2798838" cy="369332"/>
          </a:xfrm>
          <a:prstGeom prst="rect">
            <a:avLst/>
          </a:prstGeom>
          <a:noFill/>
          <a:ln>
            <a:solidFill>
              <a:schemeClr val="accent1"/>
            </a:solidFill>
          </a:ln>
        </p:spPr>
        <p:txBody>
          <a:bodyPr wrap="square" rtlCol="0">
            <a:spAutoFit/>
          </a:bodyPr>
          <a:lstStyle/>
          <a:p>
            <a:r>
              <a:rPr lang="es-ES" dirty="0" smtClean="0">
                <a:latin typeface="Helvetica Neue"/>
              </a:rPr>
              <a:t>Escanea este Código QR </a:t>
            </a:r>
            <a:endParaRPr lang="es-ES" dirty="0">
              <a:latin typeface="Helvetica Neue"/>
            </a:endParaRPr>
          </a:p>
        </p:txBody>
      </p:sp>
      <p:sp>
        <p:nvSpPr>
          <p:cNvPr id="18" name="Rectángulo 17"/>
          <p:cNvSpPr/>
          <p:nvPr/>
        </p:nvSpPr>
        <p:spPr>
          <a:xfrm>
            <a:off x="4975151" y="1862930"/>
            <a:ext cx="6778141" cy="3942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Helvetica Neue"/>
            </a:endParaRPr>
          </a:p>
        </p:txBody>
      </p:sp>
      <p:cxnSp>
        <p:nvCxnSpPr>
          <p:cNvPr id="21" name="Conector recto de flecha 20"/>
          <p:cNvCxnSpPr/>
          <p:nvPr/>
        </p:nvCxnSpPr>
        <p:spPr>
          <a:xfrm>
            <a:off x="8823263" y="2348880"/>
            <a:ext cx="218147" cy="0"/>
          </a:xfrm>
          <a:prstGeom prst="straightConnector1">
            <a:avLst/>
          </a:prstGeom>
          <a:ln w="50800">
            <a:tailEnd type="triangle" w="lg" len="sm"/>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H="1">
            <a:off x="10261860" y="3633308"/>
            <a:ext cx="46642" cy="371756"/>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sp>
        <p:nvSpPr>
          <p:cNvPr id="29" name="Flecha derecha 28"/>
          <p:cNvSpPr/>
          <p:nvPr/>
        </p:nvSpPr>
        <p:spPr>
          <a:xfrm rot="16200000">
            <a:off x="2706899" y="3291068"/>
            <a:ext cx="306607" cy="377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20290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6444693-0BAB-4FBC-81A0-0986C6BD6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64" y="2132856"/>
            <a:ext cx="4467136" cy="3096344"/>
          </a:xfrm>
          <a:prstGeom prst="rect">
            <a:avLst/>
          </a:prstGeom>
        </p:spPr>
      </p:pic>
      <p:sp>
        <p:nvSpPr>
          <p:cNvPr id="8" name="CuadroTexto 7">
            <a:extLst>
              <a:ext uri="{FF2B5EF4-FFF2-40B4-BE49-F238E27FC236}">
                <a16:creationId xmlns:a16="http://schemas.microsoft.com/office/drawing/2014/main" id="{6B3402DB-CAEC-4D66-AF57-3DBCF1D32629}"/>
              </a:ext>
            </a:extLst>
          </p:cNvPr>
          <p:cNvSpPr txBox="1"/>
          <p:nvPr/>
        </p:nvSpPr>
        <p:spPr>
          <a:xfrm>
            <a:off x="1271464" y="530714"/>
            <a:ext cx="10657184" cy="584775"/>
          </a:xfrm>
          <a:prstGeom prst="rect">
            <a:avLst/>
          </a:prstGeom>
          <a:noFill/>
        </p:spPr>
        <p:txBody>
          <a:bodyPr wrap="square" rtlCol="0">
            <a:spAutoFit/>
          </a:bodyPr>
          <a:lstStyle/>
          <a:p>
            <a:r>
              <a:rPr lang="es-ES" sz="3200" b="1" dirty="0">
                <a:latin typeface="Arial" panose="020B0604020202020204" pitchFamily="34" charset="0"/>
                <a:cs typeface="Arial" panose="020B0604020202020204" pitchFamily="34" charset="0"/>
              </a:rPr>
              <a:t>Hacemos </a:t>
            </a:r>
            <a:r>
              <a:rPr lang="es-ES" sz="3200" b="1" dirty="0" smtClean="0">
                <a:latin typeface="Arial" panose="020B0604020202020204" pitchFamily="34" charset="0"/>
                <a:cs typeface="Arial" panose="020B0604020202020204" pitchFamily="34" charset="0"/>
              </a:rPr>
              <a:t>los grupos y entregamos los materiales    </a:t>
            </a:r>
            <a:endParaRPr lang="es-ES" sz="3200" b="1" dirty="0">
              <a:solidFill>
                <a:schemeClr val="tx2">
                  <a:lumMod val="50000"/>
                  <a:lumOff val="50000"/>
                </a:schemeClr>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17888" t="15516" r="14970" b="16794"/>
          <a:stretch/>
        </p:blipFill>
        <p:spPr>
          <a:xfrm>
            <a:off x="6023992" y="1844824"/>
            <a:ext cx="5249790" cy="4032448"/>
          </a:xfrm>
          <a:prstGeom prst="rect">
            <a:avLst/>
          </a:prstGeom>
        </p:spPr>
      </p:pic>
    </p:spTree>
    <p:extLst>
      <p:ext uri="{BB962C8B-B14F-4D97-AF65-F5344CB8AC3E}">
        <p14:creationId xmlns:p14="http://schemas.microsoft.com/office/powerpoint/2010/main" val="3380428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s-ES" sz="2800" dirty="0" smtClean="0">
                <a:latin typeface="Arial" panose="020B0604020202020204" pitchFamily="34" charset="0"/>
                <a:cs typeface="Arial" panose="020B0604020202020204" pitchFamily="34" charset="0"/>
              </a:rPr>
              <a:t>¿QUE ES LA ACCESIBILIDAD COGNITIVA? </a:t>
            </a:r>
            <a:endParaRPr lang="es-ES" sz="2800" dirty="0">
              <a:latin typeface="Arial" panose="020B0604020202020204" pitchFamily="34" charset="0"/>
              <a:cs typeface="Arial" panose="020B0604020202020204" pitchFamily="34" charset="0"/>
            </a:endParaRPr>
          </a:p>
        </p:txBody>
      </p:sp>
      <p:pic>
        <p:nvPicPr>
          <p:cNvPr id="3" name="Marcador de contenido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0514" y="692696"/>
            <a:ext cx="5082275" cy="4896544"/>
          </a:xfrm>
        </p:spPr>
      </p:pic>
    </p:spTree>
    <p:extLst>
      <p:ext uri="{BB962C8B-B14F-4D97-AF65-F5344CB8AC3E}">
        <p14:creationId xmlns:p14="http://schemas.microsoft.com/office/powerpoint/2010/main" val="299474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6B3402DB-CAEC-4D66-AF57-3DBCF1D32629}"/>
              </a:ext>
            </a:extLst>
          </p:cNvPr>
          <p:cNvSpPr txBox="1"/>
          <p:nvPr/>
        </p:nvSpPr>
        <p:spPr>
          <a:xfrm>
            <a:off x="1271464" y="530714"/>
            <a:ext cx="10657184" cy="584775"/>
          </a:xfrm>
          <a:prstGeom prst="rect">
            <a:avLst/>
          </a:prstGeom>
          <a:noFill/>
        </p:spPr>
        <p:txBody>
          <a:bodyPr wrap="square" rtlCol="0">
            <a:spAutoFit/>
          </a:bodyPr>
          <a:lstStyle/>
          <a:p>
            <a:r>
              <a:rPr lang="es-ES" sz="3200" b="1" dirty="0" smtClean="0">
                <a:latin typeface="Arial" panose="020B0604020202020204" pitchFamily="34" charset="0"/>
                <a:cs typeface="Arial" panose="020B0604020202020204" pitchFamily="34" charset="0"/>
              </a:rPr>
              <a:t>Nos vamos a callejear   </a:t>
            </a:r>
            <a:endParaRPr lang="es-ES" sz="3200" b="1" dirty="0">
              <a:solidFill>
                <a:schemeClr val="tx2">
                  <a:lumMod val="50000"/>
                  <a:lumOff val="50000"/>
                </a:schemeClr>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8086AB3-41D2-4F88-9B31-E854BDC4A885}"/>
              </a:ext>
            </a:extLst>
          </p:cNvPr>
          <p:cNvSpPr txBox="1"/>
          <p:nvPr/>
        </p:nvSpPr>
        <p:spPr>
          <a:xfrm>
            <a:off x="2093842" y="4427307"/>
            <a:ext cx="3672408" cy="954107"/>
          </a:xfrm>
          <a:prstGeom prst="rect">
            <a:avLst/>
          </a:prstGeom>
          <a:noFill/>
        </p:spPr>
        <p:txBody>
          <a:bodyPr wrap="square" rtlCol="0">
            <a:spAutoFit/>
          </a:bodyPr>
          <a:lstStyle/>
          <a:p>
            <a:r>
              <a:rPr lang="es-ES" sz="2800" dirty="0">
                <a:latin typeface="Arial" panose="020B0604020202020204" pitchFamily="34" charset="0"/>
                <a:cs typeface="Arial" panose="020B0604020202020204" pitchFamily="34" charset="0"/>
              </a:rPr>
              <a:t>Tenemos: </a:t>
            </a:r>
            <a:endParaRPr lang="es-ES" sz="2800" dirty="0" smtClean="0">
              <a:latin typeface="Arial" panose="020B0604020202020204" pitchFamily="34" charset="0"/>
              <a:cs typeface="Arial" panose="020B0604020202020204" pitchFamily="34" charset="0"/>
            </a:endParaRPr>
          </a:p>
          <a:p>
            <a:r>
              <a:rPr lang="es-ES" sz="2800" b="1" dirty="0" smtClean="0">
                <a:latin typeface="Arial" panose="020B0604020202020204" pitchFamily="34" charset="0"/>
                <a:cs typeface="Arial" panose="020B0604020202020204" pitchFamily="34" charset="0"/>
              </a:rPr>
              <a:t>1 </a:t>
            </a:r>
            <a:r>
              <a:rPr lang="es-ES" sz="2800" b="1" dirty="0">
                <a:latin typeface="Arial" panose="020B0604020202020204" pitchFamily="34" charset="0"/>
                <a:cs typeface="Arial" panose="020B0604020202020204" pitchFamily="34" charset="0"/>
              </a:rPr>
              <a:t>hora y 30 </a:t>
            </a:r>
            <a:r>
              <a:rPr lang="es-ES" sz="2800" b="1" dirty="0" smtClean="0">
                <a:latin typeface="Arial" panose="020B0604020202020204" pitchFamily="34" charset="0"/>
                <a:cs typeface="Arial" panose="020B0604020202020204" pitchFamily="34" charset="0"/>
              </a:rPr>
              <a:t>minutos</a:t>
            </a:r>
            <a:endParaRPr lang="es-ES" sz="2800" b="1"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7BDD9996-29A1-410B-947D-A1220ECD8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552" y="2348880"/>
            <a:ext cx="3168352" cy="1776628"/>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5401" y="1227124"/>
            <a:ext cx="5208166" cy="4650148"/>
          </a:xfrm>
          <a:prstGeom prst="rect">
            <a:avLst/>
          </a:prstGeom>
        </p:spPr>
      </p:pic>
    </p:spTree>
    <p:extLst>
      <p:ext uri="{BB962C8B-B14F-4D97-AF65-F5344CB8AC3E}">
        <p14:creationId xmlns:p14="http://schemas.microsoft.com/office/powerpoint/2010/main" val="1004381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C7854A33-343A-401A-AAAA-3691A397A845}"/>
              </a:ext>
            </a:extLst>
          </p:cNvPr>
          <p:cNvSpPr txBox="1"/>
          <p:nvPr/>
        </p:nvSpPr>
        <p:spPr>
          <a:xfrm>
            <a:off x="1199456" y="277187"/>
            <a:ext cx="5051450" cy="646331"/>
          </a:xfrm>
          <a:prstGeom prst="rect">
            <a:avLst/>
          </a:prstGeom>
          <a:noFill/>
        </p:spPr>
        <p:txBody>
          <a:bodyPr wrap="square" rtlCol="0">
            <a:spAutoFit/>
          </a:bodyPr>
          <a:lstStyle/>
          <a:p>
            <a:r>
              <a:rPr lang="es-ES" sz="3600" b="1" dirty="0" smtClean="0">
                <a:latin typeface="Arial" panose="020B0604020202020204" pitchFamily="34" charset="0"/>
                <a:cs typeface="Arial" panose="020B0604020202020204" pitchFamily="34" charset="0"/>
              </a:rPr>
              <a:t>Terminamos el taller </a:t>
            </a:r>
            <a:endParaRPr lang="es-ES" sz="3600" b="1" dirty="0">
              <a:solidFill>
                <a:schemeClr val="tx2">
                  <a:lumMod val="50000"/>
                  <a:lumOff val="50000"/>
                </a:schemeClr>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2BC5C578-7711-44F0-A9D9-8D55E45842D2}"/>
              </a:ext>
            </a:extLst>
          </p:cNvPr>
          <p:cNvSpPr txBox="1"/>
          <p:nvPr/>
        </p:nvSpPr>
        <p:spPr>
          <a:xfrm>
            <a:off x="1919536" y="1556792"/>
            <a:ext cx="3389342" cy="523220"/>
          </a:xfrm>
          <a:prstGeom prst="rect">
            <a:avLst/>
          </a:prstGeom>
          <a:noFill/>
        </p:spPr>
        <p:txBody>
          <a:bodyPr wrap="square" rtlCol="0">
            <a:spAutoFit/>
          </a:bodyPr>
          <a:lstStyle/>
          <a:p>
            <a:r>
              <a:rPr lang="es-ES" sz="2800" dirty="0" smtClean="0">
                <a:latin typeface="Arial" panose="020B0604020202020204" pitchFamily="34" charset="0"/>
                <a:cs typeface="Arial" panose="020B0604020202020204" pitchFamily="34" charset="0"/>
              </a:rPr>
              <a:t>¿Cómo ha ido?</a:t>
            </a:r>
            <a:endParaRPr lang="es-ES" sz="2800" dirty="0">
              <a:solidFill>
                <a:schemeClr val="tx2">
                  <a:lumMod val="50000"/>
                  <a:lumOff val="50000"/>
                </a:schemeClr>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711" y="2420888"/>
            <a:ext cx="10058400" cy="3393195"/>
          </a:xfrm>
          <a:prstGeom prst="rect">
            <a:avLst/>
          </a:prstGeom>
        </p:spPr>
      </p:pic>
      <p:sp>
        <p:nvSpPr>
          <p:cNvPr id="11" name="CuadroTexto 10">
            <a:extLst>
              <a:ext uri="{FF2B5EF4-FFF2-40B4-BE49-F238E27FC236}">
                <a16:creationId xmlns:a16="http://schemas.microsoft.com/office/drawing/2014/main" id="{2BC5C578-7711-44F0-A9D9-8D55E45842D2}"/>
              </a:ext>
            </a:extLst>
          </p:cNvPr>
          <p:cNvSpPr txBox="1"/>
          <p:nvPr/>
        </p:nvSpPr>
        <p:spPr>
          <a:xfrm>
            <a:off x="6023992" y="1556792"/>
            <a:ext cx="5040560" cy="523220"/>
          </a:xfrm>
          <a:prstGeom prst="rect">
            <a:avLst/>
          </a:prstGeom>
          <a:noFill/>
        </p:spPr>
        <p:txBody>
          <a:bodyPr wrap="square" rtlCol="0">
            <a:spAutoFit/>
          </a:bodyPr>
          <a:lstStyle/>
          <a:p>
            <a:r>
              <a:rPr lang="es-ES" sz="2800" dirty="0" smtClean="0">
                <a:latin typeface="Arial" panose="020B0604020202020204" pitchFamily="34" charset="0"/>
                <a:cs typeface="Arial" panose="020B0604020202020204" pitchFamily="34" charset="0"/>
              </a:rPr>
              <a:t>¿Cómo nos hemos sentido?</a:t>
            </a:r>
            <a:endParaRPr lang="es-ES" sz="2800" dirty="0">
              <a:solidFill>
                <a:schemeClr val="tx2">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670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672" y="548680"/>
            <a:ext cx="5694633" cy="5256584"/>
          </a:xfrm>
          <a:prstGeom prst="rect">
            <a:avLst/>
          </a:prstGeom>
        </p:spPr>
      </p:pic>
    </p:spTree>
    <p:extLst>
      <p:ext uri="{BB962C8B-B14F-4D97-AF65-F5344CB8AC3E}">
        <p14:creationId xmlns:p14="http://schemas.microsoft.com/office/powerpoint/2010/main" val="273552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993177" y="526759"/>
            <a:ext cx="3072248" cy="1483726"/>
            <a:chOff x="4894983" y="1577342"/>
            <a:chExt cx="2770510" cy="1071563"/>
          </a:xfrm>
        </p:grpSpPr>
        <p:sp>
          <p:nvSpPr>
            <p:cNvPr id="2" name="Elipse 1">
              <a:extLst>
                <a:ext uri="{FF2B5EF4-FFF2-40B4-BE49-F238E27FC236}">
                  <a16:creationId xmlns:a16="http://schemas.microsoft.com/office/drawing/2014/main" id="{CCBCCB29-E1A5-CD47-9AD9-E99D50A0A518}"/>
                </a:ext>
              </a:extLst>
            </p:cNvPr>
            <p:cNvSpPr/>
            <p:nvPr/>
          </p:nvSpPr>
          <p:spPr>
            <a:xfrm>
              <a:off x="4894983" y="1577342"/>
              <a:ext cx="2770510" cy="1071563"/>
            </a:xfrm>
            <a:prstGeom prst="ellipse">
              <a:avLst/>
            </a:prstGeom>
            <a:noFill/>
            <a:ln w="57150">
              <a:solidFill>
                <a:srgbClr val="006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4" name="CuadroTexto 3">
              <a:extLst>
                <a:ext uri="{FF2B5EF4-FFF2-40B4-BE49-F238E27FC236}">
                  <a16:creationId xmlns:a16="http://schemas.microsoft.com/office/drawing/2014/main" id="{9E858DB2-F656-0043-9400-0EAE0795BC42}"/>
                </a:ext>
              </a:extLst>
            </p:cNvPr>
            <p:cNvSpPr txBox="1"/>
            <p:nvPr/>
          </p:nvSpPr>
          <p:spPr>
            <a:xfrm>
              <a:off x="4918537" y="1728396"/>
              <a:ext cx="2746956" cy="777979"/>
            </a:xfrm>
            <a:prstGeom prst="rect">
              <a:avLst/>
            </a:prstGeom>
            <a:noFill/>
          </p:spPr>
          <p:txBody>
            <a:bodyPr wrap="square" rtlCol="0">
              <a:spAutoFit/>
            </a:bodyPr>
            <a:lstStyle/>
            <a:p>
              <a:pPr algn="ctr"/>
              <a:r>
                <a:rPr lang="es-ES_tradnl" sz="3200" b="1" dirty="0">
                  <a:solidFill>
                    <a:srgbClr val="006934"/>
                  </a:solidFill>
                  <a:latin typeface="Arial" panose="020B0604020202020204" pitchFamily="34" charset="0"/>
                  <a:cs typeface="Arial" panose="020B0604020202020204" pitchFamily="34" charset="0"/>
                </a:rPr>
                <a:t>Accesibilidad Universal</a:t>
              </a:r>
            </a:p>
          </p:txBody>
        </p:sp>
      </p:grpSp>
      <p:sp>
        <p:nvSpPr>
          <p:cNvPr id="5" name="Garantiza el traslado, movilidad, la aprensión y manejo de objetos">
            <a:extLst>
              <a:ext uri="{FF2B5EF4-FFF2-40B4-BE49-F238E27FC236}">
                <a16:creationId xmlns:a16="http://schemas.microsoft.com/office/drawing/2014/main" id="{9B9EC449-493B-9E47-A42A-30C22AC17E82}"/>
              </a:ext>
            </a:extLst>
          </p:cNvPr>
          <p:cNvSpPr txBox="1"/>
          <p:nvPr/>
        </p:nvSpPr>
        <p:spPr>
          <a:xfrm>
            <a:off x="1063723" y="1085831"/>
            <a:ext cx="2647344" cy="1849308"/>
          </a:xfrm>
          <a:prstGeom prst="rect">
            <a:avLst/>
          </a:prstGeom>
          <a:solidFill>
            <a:srgbClr val="92C256">
              <a:alpha val="50196"/>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8" tIns="71438" rIns="71438" bIns="71438" anchor="ctr">
            <a:noAutofit/>
          </a:bodyPr>
          <a:lstStyle>
            <a:lvl1pPr algn="ctr">
              <a:defRPr sz="3500"/>
            </a:lvl1pPr>
          </a:lstStyle>
          <a:p>
            <a:pPr>
              <a:spcAft>
                <a:spcPts val="450"/>
              </a:spcAft>
            </a:pPr>
            <a:r>
              <a:rPr lang="es-ES" sz="2400" b="1" dirty="0">
                <a:solidFill>
                  <a:srgbClr val="4F595A"/>
                </a:solidFill>
                <a:latin typeface="Arial" panose="020B0604020202020204" pitchFamily="34" charset="0"/>
                <a:cs typeface="Arial" panose="020B0604020202020204" pitchFamily="34" charset="0"/>
              </a:rPr>
              <a:t>Accesibilidad física</a:t>
            </a:r>
          </a:p>
          <a:p>
            <a:r>
              <a:rPr lang="es-ES" sz="1600" dirty="0">
                <a:latin typeface="Arial" panose="020B0604020202020204" pitchFamily="34" charset="0"/>
                <a:cs typeface="Arial" panose="020B0604020202020204" pitchFamily="34" charset="0"/>
              </a:rPr>
              <a:t>Es la que tiene que ver con la movilidad, el traslado y con manejar objetos.</a:t>
            </a:r>
            <a:endParaRPr sz="1600" dirty="0">
              <a:latin typeface="Arial" panose="020B0604020202020204" pitchFamily="34" charset="0"/>
              <a:cs typeface="Arial" panose="020B0604020202020204" pitchFamily="34" charset="0"/>
            </a:endParaRPr>
          </a:p>
        </p:txBody>
      </p:sp>
      <p:sp>
        <p:nvSpPr>
          <p:cNvPr id="8" name="Garantiza el traslado, movilidad, la aprensión y manejo de objetos">
            <a:extLst>
              <a:ext uri="{FF2B5EF4-FFF2-40B4-BE49-F238E27FC236}">
                <a16:creationId xmlns:a16="http://schemas.microsoft.com/office/drawing/2014/main" id="{848513DF-436B-8845-AD39-05D732AEF428}"/>
              </a:ext>
            </a:extLst>
          </p:cNvPr>
          <p:cNvSpPr txBox="1"/>
          <p:nvPr/>
        </p:nvSpPr>
        <p:spPr>
          <a:xfrm>
            <a:off x="4079773" y="2612265"/>
            <a:ext cx="3419163" cy="1608229"/>
          </a:xfrm>
          <a:prstGeom prst="rect">
            <a:avLst/>
          </a:prstGeom>
          <a:solidFill>
            <a:srgbClr val="EF7723">
              <a:alpha val="49804"/>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8" tIns="71438" rIns="71438" bIns="71438" anchor="ctr">
            <a:noAutofit/>
          </a:bodyPr>
          <a:lstStyle>
            <a:lvl1pPr algn="ctr">
              <a:defRPr sz="3500"/>
            </a:lvl1pPr>
          </a:lstStyle>
          <a:p>
            <a:pPr>
              <a:spcAft>
                <a:spcPts val="450"/>
              </a:spcAft>
            </a:pPr>
            <a:r>
              <a:rPr lang="es-ES" sz="2400" b="1" dirty="0">
                <a:solidFill>
                  <a:srgbClr val="4F595A"/>
                </a:solidFill>
                <a:latin typeface="Arial" panose="020B0604020202020204" pitchFamily="34" charset="0"/>
                <a:cs typeface="Arial" panose="020B0604020202020204" pitchFamily="34" charset="0"/>
              </a:rPr>
              <a:t>Accesibilidad sensorial</a:t>
            </a:r>
          </a:p>
          <a:p>
            <a:r>
              <a:rPr lang="es-ES" sz="1600" dirty="0">
                <a:latin typeface="Arial" panose="020B0604020202020204" pitchFamily="34" charset="0"/>
                <a:cs typeface="Arial" panose="020B0604020202020204" pitchFamily="34" charset="0"/>
              </a:rPr>
              <a:t>Es la que tiene que ver con acceder a la información a través de los sentidos: la vista, el tacto, el oído.</a:t>
            </a:r>
            <a:endParaRPr sz="1600" dirty="0">
              <a:latin typeface="Arial" panose="020B0604020202020204" pitchFamily="34" charset="0"/>
              <a:cs typeface="Arial" panose="020B0604020202020204" pitchFamily="34" charset="0"/>
            </a:endParaRPr>
          </a:p>
        </p:txBody>
      </p:sp>
      <p:sp>
        <p:nvSpPr>
          <p:cNvPr id="9" name="Garantiza el traslado, movilidad, la aprensión y manejo de objetos">
            <a:extLst>
              <a:ext uri="{FF2B5EF4-FFF2-40B4-BE49-F238E27FC236}">
                <a16:creationId xmlns:a16="http://schemas.microsoft.com/office/drawing/2014/main" id="{C0BA6E55-FEBB-F448-A16E-658456224BB3}"/>
              </a:ext>
            </a:extLst>
          </p:cNvPr>
          <p:cNvSpPr txBox="1"/>
          <p:nvPr/>
        </p:nvSpPr>
        <p:spPr>
          <a:xfrm>
            <a:off x="7781487" y="2269791"/>
            <a:ext cx="4013716" cy="1925261"/>
          </a:xfrm>
          <a:prstGeom prst="rect">
            <a:avLst/>
          </a:prstGeom>
          <a:solidFill>
            <a:srgbClr val="0098D8">
              <a:alpha val="49804"/>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8" tIns="71438" rIns="71438" bIns="71438" anchor="ctr">
            <a:noAutofit/>
          </a:bodyPr>
          <a:lstStyle>
            <a:lvl1pPr algn="ctr">
              <a:defRPr sz="3500"/>
            </a:lvl1pPr>
          </a:lstStyle>
          <a:p>
            <a:pPr>
              <a:spcAft>
                <a:spcPts val="450"/>
              </a:spcAft>
            </a:pPr>
            <a:r>
              <a:rPr lang="es-ES" sz="2400" b="1" dirty="0">
                <a:solidFill>
                  <a:srgbClr val="4F595A"/>
                </a:solidFill>
                <a:latin typeface="Arial" panose="020B0604020202020204" pitchFamily="34" charset="0"/>
                <a:cs typeface="Arial" panose="020B0604020202020204" pitchFamily="34" charset="0"/>
              </a:rPr>
              <a:t>Accesibilidad cognitiva</a:t>
            </a:r>
          </a:p>
          <a:p>
            <a:r>
              <a:rPr lang="es-ES" sz="1800" dirty="0">
                <a:latin typeface="Arial" panose="020B0604020202020204" pitchFamily="34" charset="0"/>
                <a:cs typeface="Arial" panose="020B0604020202020204" pitchFamily="34" charset="0"/>
              </a:rPr>
              <a:t>Es la que tiene que ver con la facilidad para comprender y usar un espacio o un objeto</a:t>
            </a:r>
            <a:r>
              <a:rPr lang="es-ES" sz="1800" b="1" dirty="0">
                <a:latin typeface="Arial" panose="020B0604020202020204" pitchFamily="34" charset="0"/>
                <a:cs typeface="Arial" panose="020B0604020202020204" pitchFamily="34" charset="0"/>
              </a:rPr>
              <a:t>.</a:t>
            </a:r>
            <a:endParaRPr sz="1800" b="1" dirty="0">
              <a:latin typeface="Arial" panose="020B0604020202020204" pitchFamily="34" charset="0"/>
              <a:cs typeface="Arial" panose="020B0604020202020204" pitchFamily="34" charset="0"/>
            </a:endParaRPr>
          </a:p>
        </p:txBody>
      </p:sp>
      <p:sp>
        <p:nvSpPr>
          <p:cNvPr id="10" name="Flecha">
            <a:extLst>
              <a:ext uri="{FF2B5EF4-FFF2-40B4-BE49-F238E27FC236}">
                <a16:creationId xmlns:a16="http://schemas.microsoft.com/office/drawing/2014/main" id="{01F0D549-54A6-8B4D-8CEF-320D9A0B1788}"/>
              </a:ext>
            </a:extLst>
          </p:cNvPr>
          <p:cNvSpPr/>
          <p:nvPr/>
        </p:nvSpPr>
        <p:spPr>
          <a:xfrm rot="6859633">
            <a:off x="5594702" y="2048636"/>
            <a:ext cx="607661" cy="447549"/>
          </a:xfrm>
          <a:prstGeom prst="rightArrow">
            <a:avLst>
              <a:gd name="adj1" fmla="val 32000"/>
              <a:gd name="adj2" fmla="val 72393"/>
            </a:avLst>
          </a:prstGeom>
          <a:solidFill>
            <a:srgbClr val="006934"/>
          </a:solidFill>
          <a:ln w="12700">
            <a:miter lim="400000"/>
          </a:ln>
        </p:spPr>
        <p:txBody>
          <a:bodyPr lIns="19050" tIns="19050" rIns="19050" bIns="19050" anchor="ctr"/>
          <a:lstStyle/>
          <a:p>
            <a:pPr algn="ctr" defTabSz="309555" hangingPunct="0">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11" name="Flecha">
            <a:extLst>
              <a:ext uri="{FF2B5EF4-FFF2-40B4-BE49-F238E27FC236}">
                <a16:creationId xmlns:a16="http://schemas.microsoft.com/office/drawing/2014/main" id="{1C2A9997-1435-EE4A-ACB1-CCF18607BAAE}"/>
              </a:ext>
            </a:extLst>
          </p:cNvPr>
          <p:cNvSpPr/>
          <p:nvPr/>
        </p:nvSpPr>
        <p:spPr>
          <a:xfrm rot="9223834" flipV="1">
            <a:off x="4010417" y="1397264"/>
            <a:ext cx="831418" cy="441059"/>
          </a:xfrm>
          <a:prstGeom prst="rightArrow">
            <a:avLst>
              <a:gd name="adj1" fmla="val 32000"/>
              <a:gd name="adj2" fmla="val 72393"/>
            </a:avLst>
          </a:prstGeom>
          <a:solidFill>
            <a:srgbClr val="006934"/>
          </a:solidFill>
          <a:ln w="12700">
            <a:miter lim="400000"/>
          </a:ln>
        </p:spPr>
        <p:txBody>
          <a:bodyPr lIns="19050" tIns="19050" rIns="19050" bIns="19050" anchor="ctr"/>
          <a:lstStyle/>
          <a:p>
            <a:pPr algn="ctr" defTabSz="309555" hangingPunct="0">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12" name="Flecha">
            <a:extLst>
              <a:ext uri="{FF2B5EF4-FFF2-40B4-BE49-F238E27FC236}">
                <a16:creationId xmlns:a16="http://schemas.microsoft.com/office/drawing/2014/main" id="{EB75F383-8643-184C-BC4B-9533B0B751ED}"/>
              </a:ext>
            </a:extLst>
          </p:cNvPr>
          <p:cNvSpPr/>
          <p:nvPr/>
        </p:nvSpPr>
        <p:spPr>
          <a:xfrm rot="2730047">
            <a:off x="7857536" y="1656546"/>
            <a:ext cx="597506" cy="463801"/>
          </a:xfrm>
          <a:prstGeom prst="rightArrow">
            <a:avLst>
              <a:gd name="adj1" fmla="val 32000"/>
              <a:gd name="adj2" fmla="val 69048"/>
            </a:avLst>
          </a:prstGeom>
          <a:solidFill>
            <a:srgbClr val="006934"/>
          </a:solidFill>
          <a:ln w="12700">
            <a:miter lim="400000"/>
          </a:ln>
        </p:spPr>
        <p:txBody>
          <a:bodyPr lIns="19050" tIns="19050" rIns="19050" bIns="19050" anchor="ctr"/>
          <a:lstStyle/>
          <a:p>
            <a:pPr algn="ctr" defTabSz="309555" hangingPunct="0">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pic>
        <p:nvPicPr>
          <p:cNvPr id="7" name="4 Imagen">
            <a:extLst>
              <a:ext uri="{FF2B5EF4-FFF2-40B4-BE49-F238E27FC236}">
                <a16:creationId xmlns:a16="http://schemas.microsoft.com/office/drawing/2014/main" id="{259B5125-6E3D-C8E6-F657-C37C27F4F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440" y="3056849"/>
            <a:ext cx="2655627" cy="1350319"/>
          </a:xfrm>
          <a:prstGeom prst="rect">
            <a:avLst/>
          </a:prstGeom>
          <a:ln>
            <a:solidFill>
              <a:schemeClr val="tx1">
                <a:lumMod val="50000"/>
                <a:lumOff val="50000"/>
              </a:schemeClr>
            </a:solidFill>
          </a:ln>
        </p:spPr>
      </p:pic>
      <p:pic>
        <p:nvPicPr>
          <p:cNvPr id="14" name="9 Imagen">
            <a:extLst>
              <a:ext uri="{FF2B5EF4-FFF2-40B4-BE49-F238E27FC236}">
                <a16:creationId xmlns:a16="http://schemas.microsoft.com/office/drawing/2014/main" id="{1F4B9746-878D-C53D-0D33-91CBD9131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646" y="4406047"/>
            <a:ext cx="2325419" cy="1543233"/>
          </a:xfrm>
          <a:prstGeom prst="rect">
            <a:avLst/>
          </a:prstGeom>
          <a:ln>
            <a:solidFill>
              <a:schemeClr val="tx1">
                <a:lumMod val="50000"/>
                <a:lumOff val="50000"/>
              </a:schemeClr>
            </a:solidFill>
          </a:ln>
        </p:spPr>
      </p:pic>
      <p:pic>
        <p:nvPicPr>
          <p:cNvPr id="2050" name="Picture 2" descr="Untit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1091" y="4293096"/>
            <a:ext cx="2562225" cy="1790701"/>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18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No es una condición personal."/>
          <p:cNvSpPr txBox="1"/>
          <p:nvPr/>
        </p:nvSpPr>
        <p:spPr>
          <a:xfrm>
            <a:off x="6551628" y="3241366"/>
            <a:ext cx="3947780"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lvl1pPr>
              <a:defRPr sz="3600"/>
            </a:lvl1pPr>
          </a:lstStyle>
          <a:p>
            <a:pPr defTabSz="914354" hangingPunct="0"/>
            <a:endParaRPr sz="1350" kern="0" dirty="0">
              <a:solidFill>
                <a:srgbClr val="000000"/>
              </a:solidFill>
              <a:latin typeface="Helvetica Neue"/>
              <a:ea typeface="Helvetica Neue"/>
              <a:cs typeface="Helvetica Neue"/>
              <a:sym typeface="Helvetica Neue"/>
            </a:endParaRPr>
          </a:p>
        </p:txBody>
      </p:sp>
      <p:sp>
        <p:nvSpPr>
          <p:cNvPr id="19" name="Accesibilidad cognitiva: Información">
            <a:extLst>
              <a:ext uri="{FF2B5EF4-FFF2-40B4-BE49-F238E27FC236}">
                <a16:creationId xmlns:a16="http://schemas.microsoft.com/office/drawing/2014/main" id="{1973827F-9A07-2A48-B4B4-E4214C18FAC0}"/>
              </a:ext>
            </a:extLst>
          </p:cNvPr>
          <p:cNvSpPr txBox="1"/>
          <p:nvPr/>
        </p:nvSpPr>
        <p:spPr>
          <a:xfrm>
            <a:off x="1359811" y="4679416"/>
            <a:ext cx="2228990" cy="8137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algn="r" defTabSz="309555" hangingPunct="0"/>
            <a:r>
              <a:rPr lang="es-ES" sz="4000" kern="0" dirty="0">
                <a:solidFill>
                  <a:schemeClr val="accent3">
                    <a:lumMod val="50000"/>
                  </a:schemeClr>
                </a:solidFill>
                <a:latin typeface="Arial" panose="020B0604020202020204" pitchFamily="34" charset="0"/>
                <a:ea typeface="Helvetica Neue"/>
                <a:cs typeface="Arial" panose="020B0604020202020204" pitchFamily="34" charset="0"/>
                <a:sym typeface="Helvetica Neue"/>
              </a:rPr>
              <a:t>Es decir</a:t>
            </a:r>
            <a:r>
              <a:rPr lang="es-ES" sz="4000" kern="0" dirty="0">
                <a:solidFill>
                  <a:srgbClr val="4F595A"/>
                </a:solidFill>
                <a:latin typeface="Arial" panose="020B0604020202020204" pitchFamily="34" charset="0"/>
                <a:ea typeface="Helvetica Neue"/>
                <a:cs typeface="Arial" panose="020B0604020202020204" pitchFamily="34" charset="0"/>
                <a:sym typeface="Helvetica Neue"/>
              </a:rPr>
              <a:t>:</a:t>
            </a:r>
            <a:endParaRPr sz="4000" kern="0" dirty="0">
              <a:solidFill>
                <a:srgbClr val="4F595A"/>
              </a:solidFill>
              <a:latin typeface="Arial" panose="020B0604020202020204" pitchFamily="34" charset="0"/>
              <a:ea typeface="Helvetica Neue"/>
              <a:cs typeface="Arial" panose="020B0604020202020204" pitchFamily="34" charset="0"/>
              <a:sym typeface="Helvetica Neue"/>
            </a:endParaRPr>
          </a:p>
        </p:txBody>
      </p:sp>
      <p:sp>
        <p:nvSpPr>
          <p:cNvPr id="20" name="Accesibilidad cognitiva: Información">
            <a:extLst>
              <a:ext uri="{FF2B5EF4-FFF2-40B4-BE49-F238E27FC236}">
                <a16:creationId xmlns:a16="http://schemas.microsoft.com/office/drawing/2014/main" id="{DA29045F-1624-1D4C-84C1-2552D256878A}"/>
              </a:ext>
            </a:extLst>
          </p:cNvPr>
          <p:cNvSpPr txBox="1"/>
          <p:nvPr/>
        </p:nvSpPr>
        <p:spPr>
          <a:xfrm>
            <a:off x="2324821" y="965736"/>
            <a:ext cx="7698104" cy="941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algn="ctr" defTabSz="309555" hangingPunct="0"/>
            <a:endParaRPr sz="3600" kern="0" dirty="0">
              <a:solidFill>
                <a:srgbClr val="006934"/>
              </a:solidFill>
              <a:latin typeface="Helvetica Neue"/>
              <a:ea typeface="Helvetica Neue"/>
              <a:cs typeface="Helvetica Neue"/>
              <a:sym typeface="Helvetica Neue"/>
            </a:endParaRPr>
          </a:p>
        </p:txBody>
      </p:sp>
      <p:sp>
        <p:nvSpPr>
          <p:cNvPr id="13" name="CuadroTexto 12">
            <a:extLst>
              <a:ext uri="{FF2B5EF4-FFF2-40B4-BE49-F238E27FC236}">
                <a16:creationId xmlns:a16="http://schemas.microsoft.com/office/drawing/2014/main" id="{87B6A7B3-65DF-3F43-BCD3-B746F3424C40}"/>
              </a:ext>
            </a:extLst>
          </p:cNvPr>
          <p:cNvSpPr txBox="1"/>
          <p:nvPr/>
        </p:nvSpPr>
        <p:spPr>
          <a:xfrm>
            <a:off x="1490649" y="1700808"/>
            <a:ext cx="9366448" cy="2160240"/>
          </a:xfrm>
          <a:prstGeom prst="rect">
            <a:avLst/>
          </a:prstGeom>
          <a:solidFill>
            <a:schemeClr val="bg1"/>
          </a:solidFill>
          <a:ln w="76200">
            <a:solidFill>
              <a:schemeClr val="accent3">
                <a:lumMod val="50000"/>
              </a:schemeClr>
            </a:solidFill>
          </a:ln>
        </p:spPr>
        <p:txBody>
          <a:bodyPr wrap="square" lIns="108000" tIns="108000" rIns="108000" bIns="108000" rtlCol="0">
            <a:noAutofit/>
          </a:bodyPr>
          <a:lstStyle/>
          <a:p>
            <a:pPr>
              <a:spcAft>
                <a:spcPts val="900"/>
              </a:spcAft>
            </a:pPr>
            <a:r>
              <a:rPr lang="es-ES" sz="3200" dirty="0">
                <a:latin typeface="Arial" panose="020B0604020202020204" pitchFamily="34" charset="0"/>
                <a:cs typeface="Arial" panose="020B0604020202020204" pitchFamily="34" charset="0"/>
              </a:rPr>
              <a:t>“La </a:t>
            </a:r>
            <a:r>
              <a:rPr lang="es-ES" sz="3200" dirty="0">
                <a:solidFill>
                  <a:schemeClr val="accent3">
                    <a:lumMod val="50000"/>
                  </a:schemeClr>
                </a:solidFill>
                <a:latin typeface="Arial" panose="020B0604020202020204" pitchFamily="34" charset="0"/>
                <a:cs typeface="Arial" panose="020B0604020202020204" pitchFamily="34" charset="0"/>
              </a:rPr>
              <a:t>accesibilidad cognitiva </a:t>
            </a:r>
            <a:r>
              <a:rPr lang="es-ES" sz="3200" dirty="0">
                <a:latin typeface="Arial" panose="020B0604020202020204" pitchFamily="34" charset="0"/>
                <a:cs typeface="Arial" panose="020B0604020202020204" pitchFamily="34" charset="0"/>
              </a:rPr>
              <a:t>es la característica de los entornos, procesos, actividades, bienes, productos, servicios, objetos o instrumentos que permiten la </a:t>
            </a:r>
            <a:r>
              <a:rPr lang="es-ES" sz="3200" dirty="0" smtClean="0">
                <a:latin typeface="Arial" panose="020B0604020202020204" pitchFamily="34" charset="0"/>
                <a:cs typeface="Arial" panose="020B0604020202020204" pitchFamily="34" charset="0"/>
              </a:rPr>
              <a:t>fácil comprensión </a:t>
            </a:r>
            <a:r>
              <a:rPr lang="es-ES" sz="3200" dirty="0">
                <a:latin typeface="Arial" panose="020B0604020202020204" pitchFamily="34" charset="0"/>
                <a:cs typeface="Arial" panose="020B0604020202020204" pitchFamily="34" charset="0"/>
              </a:rPr>
              <a:t>y la </a:t>
            </a:r>
            <a:r>
              <a:rPr lang="es-ES" sz="3200" dirty="0" smtClean="0">
                <a:latin typeface="Arial" panose="020B0604020202020204" pitchFamily="34" charset="0"/>
                <a:cs typeface="Arial" panose="020B0604020202020204" pitchFamily="34" charset="0"/>
              </a:rPr>
              <a:t>comunicación.”</a:t>
            </a:r>
            <a:endParaRPr lang="es-ES" sz="3200" dirty="0">
              <a:latin typeface="Arial" panose="020B0604020202020204" pitchFamily="34" charset="0"/>
              <a:cs typeface="Arial" panose="020B0604020202020204" pitchFamily="34" charset="0"/>
            </a:endParaRPr>
          </a:p>
          <a:p>
            <a:pPr algn="r">
              <a:defRPr sz="2600" i="1"/>
            </a:pPr>
            <a:endParaRPr lang="es-ES" sz="2000" dirty="0" smtClean="0">
              <a:latin typeface="Arial" panose="020B0604020202020204" pitchFamily="34" charset="0"/>
              <a:cs typeface="Arial" panose="020B0604020202020204" pitchFamily="34" charset="0"/>
            </a:endParaRPr>
          </a:p>
          <a:p>
            <a:pPr algn="r">
              <a:defRPr sz="2600" i="1"/>
            </a:pPr>
            <a:r>
              <a:rPr lang="es-ES" sz="2000" dirty="0" smtClean="0">
                <a:latin typeface="Arial" panose="020B0604020202020204" pitchFamily="34" charset="0"/>
                <a:cs typeface="Arial" panose="020B0604020202020204" pitchFamily="34" charset="0"/>
              </a:rPr>
              <a:t>Subcomisión  </a:t>
            </a:r>
            <a:r>
              <a:rPr lang="es-ES" sz="2000" dirty="0">
                <a:latin typeface="Arial" panose="020B0604020202020204" pitchFamily="34" charset="0"/>
                <a:cs typeface="Arial" panose="020B0604020202020204" pitchFamily="34" charset="0"/>
              </a:rPr>
              <a:t>Accesibilidad Cognitiva, CERMI</a:t>
            </a:r>
          </a:p>
          <a:p>
            <a:endParaRPr lang="es-ES_tradnl" sz="135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41CAA96-CB36-7F4C-AF36-7B26CD5452CB}"/>
              </a:ext>
            </a:extLst>
          </p:cNvPr>
          <p:cNvSpPr txBox="1"/>
          <p:nvPr/>
        </p:nvSpPr>
        <p:spPr>
          <a:xfrm>
            <a:off x="3791744" y="4799533"/>
            <a:ext cx="6432874" cy="1000110"/>
          </a:xfrm>
          <a:prstGeom prst="rect">
            <a:avLst/>
          </a:prstGeom>
          <a:noFill/>
        </p:spPr>
        <p:txBody>
          <a:bodyPr wrap="square" rtlCol="0">
            <a:noAutofit/>
          </a:bodyPr>
          <a:lstStyle/>
          <a:p>
            <a:r>
              <a:rPr lang="es-ES_tradnl" sz="2800" dirty="0">
                <a:latin typeface="Arial" panose="020B0604020202020204" pitchFamily="34" charset="0"/>
                <a:cs typeface="Arial" panose="020B0604020202020204" pitchFamily="34" charset="0"/>
              </a:rPr>
              <a:t>Hace que los entornos, la información y el mundo </a:t>
            </a:r>
            <a:r>
              <a:rPr lang="es-ES_tradnl" sz="2800" dirty="0" smtClean="0">
                <a:latin typeface="Arial" panose="020B0604020202020204" pitchFamily="34" charset="0"/>
                <a:cs typeface="Arial" panose="020B0604020202020204" pitchFamily="34" charset="0"/>
              </a:rPr>
              <a:t>sean fáciles </a:t>
            </a:r>
            <a:r>
              <a:rPr lang="es-ES_tradnl" sz="2800" dirty="0">
                <a:latin typeface="Arial" panose="020B0604020202020204" pitchFamily="34" charset="0"/>
                <a:cs typeface="Arial" panose="020B0604020202020204" pitchFamily="34" charset="0"/>
              </a:rPr>
              <a:t>de entender</a:t>
            </a:r>
          </a:p>
        </p:txBody>
      </p:sp>
      <p:sp>
        <p:nvSpPr>
          <p:cNvPr id="3" name="Título 2"/>
          <p:cNvSpPr>
            <a:spLocks noGrp="1"/>
          </p:cNvSpPr>
          <p:nvPr>
            <p:ph type="title"/>
          </p:nvPr>
        </p:nvSpPr>
        <p:spPr/>
        <p:txBody>
          <a:bodyPr>
            <a:normAutofit/>
          </a:bodyPr>
          <a:lstStyle/>
          <a:p>
            <a:pPr algn="ctr"/>
            <a:r>
              <a:rPr lang="es-ES" sz="4000" kern="0" dirty="0" smtClean="0">
                <a:latin typeface="Helvetica Neue"/>
                <a:ea typeface="Helvetica Neue"/>
                <a:cs typeface="Helvetica Neue"/>
                <a:sym typeface="Helvetica Neue"/>
              </a:rPr>
              <a:t>la </a:t>
            </a:r>
            <a:r>
              <a:rPr lang="es-ES" sz="4000" kern="0" dirty="0">
                <a:latin typeface="Helvetica Neue"/>
                <a:ea typeface="Helvetica Neue"/>
                <a:cs typeface="Helvetica Neue"/>
                <a:sym typeface="Helvetica Neue"/>
              </a:rPr>
              <a:t>accesibilidad </a:t>
            </a:r>
            <a:r>
              <a:rPr lang="es-ES" sz="4000" kern="0" dirty="0" smtClean="0">
                <a:latin typeface="Helvetica Neue"/>
                <a:ea typeface="Helvetica Neue"/>
                <a:cs typeface="Helvetica Neue"/>
                <a:sym typeface="Helvetica Neue"/>
              </a:rPr>
              <a:t>cognitiva</a:t>
            </a:r>
            <a:endParaRPr lang="es-ES" sz="4000" dirty="0"/>
          </a:p>
        </p:txBody>
      </p:sp>
    </p:spTree>
    <p:extLst>
      <p:ext uri="{BB962C8B-B14F-4D97-AF65-F5344CB8AC3E}">
        <p14:creationId xmlns:p14="http://schemas.microsoft.com/office/powerpoint/2010/main" val="3790184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4A16E-F4B5-BAB7-2F78-4D22CE05677D}"/>
              </a:ext>
            </a:extLst>
          </p:cNvPr>
          <p:cNvSpPr>
            <a:spLocks noGrp="1"/>
          </p:cNvSpPr>
          <p:nvPr>
            <p:ph type="title"/>
          </p:nvPr>
        </p:nvSpPr>
        <p:spPr>
          <a:xfrm>
            <a:off x="1251678" y="382385"/>
            <a:ext cx="10178322" cy="1102399"/>
          </a:xfrm>
        </p:spPr>
        <p:txBody>
          <a:bodyPr>
            <a:noAutofit/>
          </a:bodyPr>
          <a:lstStyle/>
          <a:p>
            <a:pPr algn="ctr"/>
            <a:r>
              <a:rPr lang="es-ES" sz="4000" kern="0" dirty="0">
                <a:solidFill>
                  <a:schemeClr val="tx2">
                    <a:lumMod val="90000"/>
                    <a:lumOff val="10000"/>
                  </a:schemeClr>
                </a:solidFill>
                <a:latin typeface="Helvetica Neue"/>
                <a:ea typeface="Helvetica Neue"/>
                <a:cs typeface="Helvetica Neue"/>
                <a:sym typeface="Helvetica Neue"/>
              </a:rPr>
              <a:t>¿Y qué significa esto</a:t>
            </a:r>
            <a:r>
              <a:rPr lang="es-ES" sz="4000" kern="0" dirty="0" smtClean="0">
                <a:solidFill>
                  <a:schemeClr val="tx2">
                    <a:lumMod val="90000"/>
                    <a:lumOff val="10000"/>
                  </a:schemeClr>
                </a:solidFill>
                <a:latin typeface="Helvetica Neue"/>
                <a:ea typeface="Helvetica Neue"/>
                <a:cs typeface="Helvetica Neue"/>
                <a:sym typeface="Helvetica Neue"/>
              </a:rPr>
              <a:t>?</a:t>
            </a:r>
            <a:r>
              <a:rPr lang="es-ES" sz="4000" kern="0" dirty="0">
                <a:solidFill>
                  <a:srgbClr val="4F595A"/>
                </a:solidFill>
                <a:latin typeface="Helvetica Neue"/>
                <a:ea typeface="Helvetica Neue"/>
                <a:cs typeface="Helvetica Neue"/>
                <a:sym typeface="Helvetica Neue"/>
              </a:rPr>
              <a:t/>
            </a:r>
            <a:br>
              <a:rPr lang="es-ES" sz="4000" kern="0" dirty="0">
                <a:solidFill>
                  <a:srgbClr val="4F595A"/>
                </a:solidFill>
                <a:latin typeface="Helvetica Neue"/>
                <a:ea typeface="Helvetica Neue"/>
                <a:cs typeface="Helvetica Neue"/>
                <a:sym typeface="Helvetica Neue"/>
              </a:rPr>
            </a:br>
            <a:endParaRPr lang="es-ES" sz="3600" dirty="0"/>
          </a:p>
        </p:txBody>
      </p:sp>
      <p:sp>
        <p:nvSpPr>
          <p:cNvPr id="3" name="Marcador de contenido 2">
            <a:extLst>
              <a:ext uri="{FF2B5EF4-FFF2-40B4-BE49-F238E27FC236}">
                <a16:creationId xmlns:a16="http://schemas.microsoft.com/office/drawing/2014/main" id="{130D5EE7-001B-D55A-D1B6-B03E19DEC68A}"/>
              </a:ext>
            </a:extLst>
          </p:cNvPr>
          <p:cNvSpPr>
            <a:spLocks noGrp="1"/>
          </p:cNvSpPr>
          <p:nvPr>
            <p:ph idx="1"/>
          </p:nvPr>
        </p:nvSpPr>
        <p:spPr>
          <a:xfrm>
            <a:off x="1251678" y="2204864"/>
            <a:ext cx="10178322" cy="2592287"/>
          </a:xfrm>
        </p:spPr>
        <p:txBody>
          <a:bodyPr>
            <a:normAutofit fontScale="92500" lnSpcReduction="10000"/>
          </a:bodyPr>
          <a:lstStyle/>
          <a:p>
            <a:r>
              <a:rPr lang="es-ES" sz="4000" dirty="0" smtClean="0">
                <a:solidFill>
                  <a:schemeClr val="accent3">
                    <a:lumMod val="50000"/>
                  </a:schemeClr>
                </a:solidFill>
                <a:latin typeface="Arial" panose="020B0604020202020204" pitchFamily="34" charset="0"/>
                <a:cs typeface="Arial" panose="020B0604020202020204" pitchFamily="34" charset="0"/>
              </a:rPr>
              <a:t>Acceder</a:t>
            </a:r>
            <a:r>
              <a:rPr lang="es-ES" sz="4000" dirty="0">
                <a:solidFill>
                  <a:schemeClr val="accent3">
                    <a:lumMod val="50000"/>
                  </a:schemeClr>
                </a:solidFill>
                <a:latin typeface="Arial" panose="020B0604020202020204" pitchFamily="34" charset="0"/>
                <a:cs typeface="Arial" panose="020B0604020202020204" pitchFamily="34" charset="0"/>
              </a:rPr>
              <a:t> </a:t>
            </a:r>
            <a:r>
              <a:rPr lang="es-ES" sz="4000" dirty="0" smtClean="0">
                <a:solidFill>
                  <a:schemeClr val="accent3">
                    <a:lumMod val="50000"/>
                  </a:schemeClr>
                </a:solidFill>
                <a:latin typeface="Arial" panose="020B0604020202020204" pitchFamily="34" charset="0"/>
                <a:cs typeface="Arial" panose="020B0604020202020204" pitchFamily="34" charset="0"/>
              </a:rPr>
              <a:t>e </a:t>
            </a:r>
            <a:r>
              <a:rPr lang="es-ES" sz="4000" dirty="0">
                <a:solidFill>
                  <a:schemeClr val="accent3">
                    <a:lumMod val="50000"/>
                  </a:schemeClr>
                </a:solidFill>
                <a:latin typeface="Arial" panose="020B0604020202020204" pitchFamily="34" charset="0"/>
                <a:cs typeface="Arial" panose="020B0604020202020204" pitchFamily="34" charset="0"/>
              </a:rPr>
              <a:t>identificar </a:t>
            </a:r>
            <a:r>
              <a:rPr lang="es-ES" sz="4000" dirty="0" smtClean="0">
                <a:solidFill>
                  <a:schemeClr val="accent3">
                    <a:lumMod val="50000"/>
                  </a:schemeClr>
                </a:solidFill>
                <a:latin typeface="Arial" panose="020B0604020202020204" pitchFamily="34" charset="0"/>
                <a:cs typeface="Arial" panose="020B0604020202020204" pitchFamily="34" charset="0"/>
              </a:rPr>
              <a:t>los </a:t>
            </a:r>
            <a:r>
              <a:rPr lang="es-ES" sz="4000" dirty="0">
                <a:solidFill>
                  <a:schemeClr val="accent3">
                    <a:lumMod val="50000"/>
                  </a:schemeClr>
                </a:solidFill>
                <a:latin typeface="Arial" panose="020B0604020202020204" pitchFamily="34" charset="0"/>
                <a:cs typeface="Arial" panose="020B0604020202020204" pitchFamily="34" charset="0"/>
              </a:rPr>
              <a:t>edificios, los espacios.</a:t>
            </a:r>
          </a:p>
          <a:p>
            <a:r>
              <a:rPr lang="es-ES" sz="4000" dirty="0">
                <a:solidFill>
                  <a:schemeClr val="accent3">
                    <a:lumMod val="50000"/>
                  </a:schemeClr>
                </a:solidFill>
                <a:latin typeface="Arial" panose="020B0604020202020204" pitchFamily="34" charset="0"/>
                <a:cs typeface="Arial" panose="020B0604020202020204" pitchFamily="34" charset="0"/>
              </a:rPr>
              <a:t>Entender la información</a:t>
            </a:r>
            <a:r>
              <a:rPr lang="es-ES" sz="4000" dirty="0" smtClean="0">
                <a:solidFill>
                  <a:schemeClr val="accent3">
                    <a:lumMod val="50000"/>
                  </a:schemeClr>
                </a:solidFill>
                <a:latin typeface="Arial" panose="020B0604020202020204" pitchFamily="34" charset="0"/>
                <a:cs typeface="Arial" panose="020B0604020202020204" pitchFamily="34" charset="0"/>
              </a:rPr>
              <a:t>.</a:t>
            </a:r>
            <a:endParaRPr lang="es-ES" sz="4000" dirty="0">
              <a:solidFill>
                <a:schemeClr val="accent3">
                  <a:lumMod val="50000"/>
                </a:schemeClr>
              </a:solidFill>
              <a:latin typeface="Arial" panose="020B0604020202020204" pitchFamily="34" charset="0"/>
              <a:cs typeface="Arial" panose="020B0604020202020204" pitchFamily="34" charset="0"/>
            </a:endParaRPr>
          </a:p>
          <a:p>
            <a:r>
              <a:rPr lang="es-ES" sz="4000" dirty="0">
                <a:solidFill>
                  <a:schemeClr val="accent3">
                    <a:lumMod val="50000"/>
                  </a:schemeClr>
                </a:solidFill>
                <a:latin typeface="Arial" panose="020B0604020202020204" pitchFamily="34" charset="0"/>
                <a:cs typeface="Arial" panose="020B0604020202020204" pitchFamily="34" charset="0"/>
              </a:rPr>
              <a:t>Sentirnos bien. </a:t>
            </a:r>
          </a:p>
          <a:p>
            <a:endParaRPr lang="es-ES" sz="4000" dirty="0">
              <a:solidFill>
                <a:schemeClr val="tx2">
                  <a:lumMod val="90000"/>
                  <a:lumOff val="10000"/>
                </a:schemeClr>
              </a:solidFill>
            </a:endParaRPr>
          </a:p>
        </p:txBody>
      </p:sp>
    </p:spTree>
    <p:extLst>
      <p:ext uri="{BB962C8B-B14F-4D97-AF65-F5344CB8AC3E}">
        <p14:creationId xmlns:p14="http://schemas.microsoft.com/office/powerpoint/2010/main" val="2614281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67608" y="1266872"/>
            <a:ext cx="7364835" cy="507831"/>
          </a:xfrm>
          <a:prstGeom prst="rect">
            <a:avLst/>
          </a:prstGeom>
        </p:spPr>
        <p:txBody>
          <a:bodyPr wrap="square">
            <a:spAutoFit/>
          </a:bodyPr>
          <a:lstStyle/>
          <a:p>
            <a:pPr defTabSz="309555" hangingPunct="0"/>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¿Sabrías identificar la puerta de entrada?</a:t>
            </a:r>
          </a:p>
        </p:txBody>
      </p:sp>
      <p:pic>
        <p:nvPicPr>
          <p:cNvPr id="3" name="0 Imagen"/>
          <p:cNvPicPr/>
          <p:nvPr/>
        </p:nvPicPr>
        <p:blipFill rotWithShape="1">
          <a:blip r:embed="rId3" cstate="print">
            <a:extLst>
              <a:ext uri="{28A0092B-C50C-407E-A947-70E740481C1C}">
                <a14:useLocalDpi xmlns:a14="http://schemas.microsoft.com/office/drawing/2010/main" val="0"/>
              </a:ext>
            </a:extLst>
          </a:blip>
          <a:srcRect l="3012"/>
          <a:stretch/>
        </p:blipFill>
        <p:spPr bwMode="auto">
          <a:xfrm>
            <a:off x="1833723" y="2060848"/>
            <a:ext cx="8136904" cy="3816424"/>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A2067F27-0533-D726-07CB-7969F1CA6153}"/>
              </a:ext>
            </a:extLst>
          </p:cNvPr>
          <p:cNvSpPr txBox="1"/>
          <p:nvPr/>
        </p:nvSpPr>
        <p:spPr>
          <a:xfrm>
            <a:off x="1199456" y="251490"/>
            <a:ext cx="10513168" cy="646331"/>
          </a:xfrm>
          <a:prstGeom prst="rect">
            <a:avLst/>
          </a:prstGeom>
          <a:noFill/>
        </p:spPr>
        <p:txBody>
          <a:bodyPr wrap="square">
            <a:spAutoFit/>
          </a:bodyPr>
          <a:lstStyle/>
          <a:p>
            <a:r>
              <a:rPr lang="es-ES" sz="3600" b="1" dirty="0">
                <a:solidFill>
                  <a:schemeClr val="tx2">
                    <a:lumMod val="90000"/>
                    <a:lumOff val="10000"/>
                  </a:schemeClr>
                </a:solidFill>
                <a:latin typeface="Arial" panose="020B0604020202020204" pitchFamily="34" charset="0"/>
                <a:cs typeface="Arial" panose="020B0604020202020204" pitchFamily="34" charset="0"/>
              </a:rPr>
              <a:t>Acceder e identificar los edificios, </a:t>
            </a:r>
            <a:r>
              <a:rPr lang="es-ES" sz="3600" b="1" dirty="0" smtClean="0">
                <a:solidFill>
                  <a:schemeClr val="tx2">
                    <a:lumMod val="90000"/>
                    <a:lumOff val="10000"/>
                  </a:schemeClr>
                </a:solidFill>
                <a:latin typeface="Arial" panose="020B0604020202020204" pitchFamily="34" charset="0"/>
                <a:cs typeface="Arial" panose="020B0604020202020204" pitchFamily="34" charset="0"/>
              </a:rPr>
              <a:t>los </a:t>
            </a:r>
            <a:r>
              <a:rPr lang="es-ES" sz="3600" b="1" dirty="0">
                <a:solidFill>
                  <a:schemeClr val="tx2">
                    <a:lumMod val="90000"/>
                    <a:lumOff val="10000"/>
                  </a:schemeClr>
                </a:solidFill>
                <a:latin typeface="Arial" panose="020B0604020202020204" pitchFamily="34" charset="0"/>
                <a:cs typeface="Arial" panose="020B0604020202020204" pitchFamily="34" charset="0"/>
              </a:rPr>
              <a:t>espacios</a:t>
            </a:r>
          </a:p>
        </p:txBody>
      </p:sp>
    </p:spTree>
    <p:extLst>
      <p:ext uri="{BB962C8B-B14F-4D97-AF65-F5344CB8AC3E}">
        <p14:creationId xmlns:p14="http://schemas.microsoft.com/office/powerpoint/2010/main" val="801054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14 CuadroTexto"/>
          <p:cNvSpPr txBox="1"/>
          <p:nvPr/>
        </p:nvSpPr>
        <p:spPr>
          <a:xfrm>
            <a:off x="1818862" y="5215655"/>
            <a:ext cx="1777182" cy="128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245" tIns="12245" rIns="12245" bIns="12245">
            <a:spAutoFit/>
          </a:bodyPr>
          <a:lstStyle>
            <a:lvl1pPr>
              <a:buFont typeface="Wingdings"/>
              <a:defRPr u="sng">
                <a:solidFill>
                  <a:srgbClr val="457F39"/>
                </a:solidFill>
              </a:defRPr>
            </a:lvl1pPr>
          </a:lstStyle>
          <a:p>
            <a:pPr>
              <a:defRPr u="none"/>
            </a:pPr>
            <a:r>
              <a:rPr sz="675"/>
              <a:t> </a:t>
            </a:r>
          </a:p>
        </p:txBody>
      </p:sp>
      <p:sp>
        <p:nvSpPr>
          <p:cNvPr id="507" name="Texto"/>
          <p:cNvSpPr txBox="1"/>
          <p:nvPr/>
        </p:nvSpPr>
        <p:spPr>
          <a:xfrm>
            <a:off x="3784498" y="5289258"/>
            <a:ext cx="2012527"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u="sng">
                <a:solidFill>
                  <a:schemeClr val="accent3">
                    <a:hueOff val="914338"/>
                    <a:satOff val="31515"/>
                    <a:lumOff val="-30790"/>
                  </a:schemeClr>
                </a:solidFill>
              </a:defRPr>
            </a:lvl1pPr>
          </a:lstStyle>
          <a:p>
            <a:pPr>
              <a:defRPr u="none"/>
            </a:pPr>
            <a:r>
              <a:rPr sz="675"/>
              <a:t> </a:t>
            </a:r>
          </a:p>
        </p:txBody>
      </p:sp>
      <p:sp>
        <p:nvSpPr>
          <p:cNvPr id="7" name="Accesibilidad cognitiva: Información">
            <a:extLst>
              <a:ext uri="{FF2B5EF4-FFF2-40B4-BE49-F238E27FC236}">
                <a16:creationId xmlns:a16="http://schemas.microsoft.com/office/drawing/2014/main" id="{DA64EE7C-A1FA-A34C-9723-49D457FCA51A}"/>
              </a:ext>
            </a:extLst>
          </p:cNvPr>
          <p:cNvSpPr txBox="1"/>
          <p:nvPr/>
        </p:nvSpPr>
        <p:spPr>
          <a:xfrm>
            <a:off x="7952570" y="980728"/>
            <a:ext cx="3426779" cy="671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800" kern="0" dirty="0">
                <a:solidFill>
                  <a:srgbClr val="4F595A"/>
                </a:solidFill>
                <a:latin typeface="Arial" panose="020B0604020202020204" pitchFamily="34" charset="0"/>
                <a:ea typeface="Helvetica Neue"/>
                <a:cs typeface="Arial" panose="020B0604020202020204" pitchFamily="34" charset="0"/>
                <a:sym typeface="Helvetica Neue"/>
              </a:rPr>
              <a:t>¿ Qué tipo de </a:t>
            </a:r>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espacio</a:t>
            </a:r>
            <a:r>
              <a:rPr lang="es-ES" sz="2800" kern="0" dirty="0">
                <a:solidFill>
                  <a:srgbClr val="4F595A"/>
                </a:solidFill>
                <a:latin typeface="Arial" panose="020B0604020202020204" pitchFamily="34" charset="0"/>
                <a:ea typeface="Helvetica Neue"/>
                <a:cs typeface="Arial" panose="020B0604020202020204" pitchFamily="34" charset="0"/>
                <a:sym typeface="Helvetica Neue"/>
              </a:rPr>
              <a:t> es </a:t>
            </a:r>
            <a:r>
              <a:rPr lang="es-ES" sz="2800" kern="0" dirty="0" smtClean="0">
                <a:solidFill>
                  <a:srgbClr val="4F595A"/>
                </a:solidFill>
                <a:latin typeface="Arial" panose="020B0604020202020204" pitchFamily="34" charset="0"/>
                <a:ea typeface="Helvetica Neue"/>
                <a:cs typeface="Arial" panose="020B0604020202020204" pitchFamily="34" charset="0"/>
                <a:sym typeface="Helvetica Neue"/>
              </a:rPr>
              <a:t>éste</a:t>
            </a:r>
            <a:r>
              <a:rPr lang="es-ES" sz="2800" kern="0" dirty="0">
                <a:solidFill>
                  <a:srgbClr val="4F595A"/>
                </a:solidFill>
                <a:latin typeface="Arial" panose="020B0604020202020204" pitchFamily="34" charset="0"/>
                <a:ea typeface="Helvetica Neue"/>
                <a:cs typeface="Arial" panose="020B0604020202020204" pitchFamily="34" charset="0"/>
                <a:sym typeface="Helvetica Neue"/>
              </a:rPr>
              <a:t>?</a:t>
            </a:r>
            <a:endParaRPr sz="2800" kern="0" dirty="0">
              <a:solidFill>
                <a:srgbClr val="4F595A"/>
              </a:solidFill>
              <a:latin typeface="Arial" panose="020B0604020202020204" pitchFamily="34" charset="0"/>
              <a:ea typeface="Helvetica Neue"/>
              <a:cs typeface="Arial" panose="020B0604020202020204" pitchFamily="34" charset="0"/>
              <a:sym typeface="Helvetica Neue"/>
            </a:endParaRPr>
          </a:p>
        </p:txBody>
      </p:sp>
      <p:pic>
        <p:nvPicPr>
          <p:cNvPr id="9" name="Imagen 1" descr="Imagen 1">
            <a:extLst>
              <a:ext uri="{FF2B5EF4-FFF2-40B4-BE49-F238E27FC236}">
                <a16:creationId xmlns:a16="http://schemas.microsoft.com/office/drawing/2014/main" id="{4F3153BD-80B8-7642-AA11-FDBE3604F7F2}"/>
              </a:ext>
            </a:extLst>
          </p:cNvPr>
          <p:cNvPicPr>
            <a:picLocks noChangeAspect="1"/>
          </p:cNvPicPr>
          <p:nvPr/>
        </p:nvPicPr>
        <p:blipFill>
          <a:blip r:embed="rId3"/>
          <a:stretch>
            <a:fillRect/>
          </a:stretch>
        </p:blipFill>
        <p:spPr>
          <a:xfrm>
            <a:off x="1085881" y="396449"/>
            <a:ext cx="6307099" cy="2766545"/>
          </a:xfrm>
          <a:prstGeom prst="rect">
            <a:avLst/>
          </a:prstGeom>
          <a:ln w="12700">
            <a:miter lim="400000"/>
          </a:ln>
        </p:spPr>
      </p:pic>
      <p:sp>
        <p:nvSpPr>
          <p:cNvPr id="4" name="Accesibilidad cognitiva: Información">
            <a:extLst>
              <a:ext uri="{FF2B5EF4-FFF2-40B4-BE49-F238E27FC236}">
                <a16:creationId xmlns:a16="http://schemas.microsoft.com/office/drawing/2014/main" id="{A82A9F5B-D1AB-08E7-BB30-DA6294A715AA}"/>
              </a:ext>
            </a:extLst>
          </p:cNvPr>
          <p:cNvSpPr txBox="1"/>
          <p:nvPr/>
        </p:nvSpPr>
        <p:spPr>
          <a:xfrm>
            <a:off x="1210816" y="4524533"/>
            <a:ext cx="3517032" cy="560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noAutofit/>
          </a:bodyPr>
          <a:lstStyle>
            <a:lvl1pPr defTabSz="825500">
              <a:defRPr sz="5500">
                <a:solidFill>
                  <a:srgbClr val="3D6C9A"/>
                </a:solidFill>
              </a:defRPr>
            </a:lvl1pPr>
          </a:lstStyle>
          <a:p>
            <a:pPr defTabSz="412750" hangingPunct="0"/>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¿Por dónde entrarías a este edificio?</a:t>
            </a:r>
            <a:endParaRPr sz="2700" kern="0" dirty="0">
              <a:solidFill>
                <a:srgbClr val="4F595A"/>
              </a:solidFill>
              <a:latin typeface="Arial" panose="020B0604020202020204" pitchFamily="34" charset="0"/>
              <a:ea typeface="Helvetica Neue"/>
              <a:cs typeface="Arial" panose="020B0604020202020204" pitchFamily="34" charset="0"/>
              <a:sym typeface="Helvetica Neue"/>
            </a:endParaRPr>
          </a:p>
        </p:txBody>
      </p:sp>
      <p:pic>
        <p:nvPicPr>
          <p:cNvPr id="5" name="Imagen 4">
            <a:extLst>
              <a:ext uri="{FF2B5EF4-FFF2-40B4-BE49-F238E27FC236}">
                <a16:creationId xmlns:a16="http://schemas.microsoft.com/office/drawing/2014/main" id="{24E665C6-867A-3A0B-0854-EE4EE2D30DC8}"/>
              </a:ext>
            </a:extLst>
          </p:cNvPr>
          <p:cNvPicPr>
            <a:picLocks noChangeAspect="1"/>
          </p:cNvPicPr>
          <p:nvPr/>
        </p:nvPicPr>
        <p:blipFill>
          <a:blip r:embed="rId4"/>
          <a:stretch>
            <a:fillRect/>
          </a:stretch>
        </p:blipFill>
        <p:spPr>
          <a:xfrm>
            <a:off x="5161408" y="3501008"/>
            <a:ext cx="5582324" cy="2455821"/>
          </a:xfrm>
          <a:prstGeom prst="rect">
            <a:avLst/>
          </a:prstGeom>
        </p:spPr>
      </p:pic>
    </p:spTree>
    <p:extLst>
      <p:ext uri="{BB962C8B-B14F-4D97-AF65-F5344CB8AC3E}">
        <p14:creationId xmlns:p14="http://schemas.microsoft.com/office/powerpoint/2010/main" val="341948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14 CuadroTexto"/>
          <p:cNvSpPr txBox="1"/>
          <p:nvPr/>
        </p:nvSpPr>
        <p:spPr>
          <a:xfrm>
            <a:off x="1818862" y="5215655"/>
            <a:ext cx="1777182" cy="128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245" tIns="12245" rIns="12245" bIns="12245">
            <a:spAutoFit/>
          </a:bodyPr>
          <a:lstStyle>
            <a:lvl1pPr>
              <a:buFont typeface="Wingdings"/>
              <a:defRPr u="sng">
                <a:solidFill>
                  <a:srgbClr val="457F39"/>
                </a:solidFill>
              </a:defRPr>
            </a:lvl1pPr>
          </a:lstStyle>
          <a:p>
            <a:pPr>
              <a:defRPr u="none"/>
            </a:pPr>
            <a:r>
              <a:rPr sz="675"/>
              <a:t> </a:t>
            </a:r>
          </a:p>
        </p:txBody>
      </p:sp>
      <p:sp>
        <p:nvSpPr>
          <p:cNvPr id="507" name="Texto"/>
          <p:cNvSpPr txBox="1"/>
          <p:nvPr/>
        </p:nvSpPr>
        <p:spPr>
          <a:xfrm>
            <a:off x="3784498" y="5289258"/>
            <a:ext cx="2012527"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u="sng">
                <a:solidFill>
                  <a:schemeClr val="accent3">
                    <a:hueOff val="914338"/>
                    <a:satOff val="31515"/>
                    <a:lumOff val="-30790"/>
                  </a:schemeClr>
                </a:solidFill>
              </a:defRPr>
            </a:lvl1pPr>
          </a:lstStyle>
          <a:p>
            <a:pPr>
              <a:defRPr u="none"/>
            </a:pPr>
            <a:r>
              <a:rPr sz="675"/>
              <a:t> </a:t>
            </a:r>
          </a:p>
        </p:txBody>
      </p:sp>
      <p:sp>
        <p:nvSpPr>
          <p:cNvPr id="7" name="Accesibilidad cognitiva: Información">
            <a:extLst>
              <a:ext uri="{FF2B5EF4-FFF2-40B4-BE49-F238E27FC236}">
                <a16:creationId xmlns:a16="http://schemas.microsoft.com/office/drawing/2014/main" id="{DA64EE7C-A1FA-A34C-9723-49D457FCA51A}"/>
              </a:ext>
            </a:extLst>
          </p:cNvPr>
          <p:cNvSpPr txBox="1"/>
          <p:nvPr/>
        </p:nvSpPr>
        <p:spPr>
          <a:xfrm>
            <a:off x="1199456" y="1249208"/>
            <a:ext cx="4923957" cy="8766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700" kern="0" dirty="0" smtClean="0">
                <a:solidFill>
                  <a:srgbClr val="4F595A"/>
                </a:solidFill>
                <a:latin typeface="Arial" panose="020B0604020202020204" pitchFamily="34" charset="0"/>
                <a:ea typeface="Helvetica Neue"/>
                <a:cs typeface="Arial" panose="020B0604020202020204" pitchFamily="34" charset="0"/>
                <a:sym typeface="Helvetica Neue"/>
              </a:rPr>
              <a:t>¿Cuánto </a:t>
            </a:r>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tiempo tardas en encontrar el cartel explicativo?</a:t>
            </a:r>
            <a:endParaRPr sz="2700" kern="0" dirty="0">
              <a:solidFill>
                <a:srgbClr val="4F595A"/>
              </a:solidFill>
              <a:latin typeface="Arial" panose="020B0604020202020204" pitchFamily="34" charset="0"/>
              <a:ea typeface="Helvetica Neue"/>
              <a:cs typeface="Arial" panose="020B0604020202020204" pitchFamily="34" charset="0"/>
              <a:sym typeface="Helvetica Neue"/>
            </a:endParaRPr>
          </a:p>
        </p:txBody>
      </p:sp>
      <p:sp>
        <p:nvSpPr>
          <p:cNvPr id="8" name="Accesibilidad cognitiva: Información">
            <a:extLst>
              <a:ext uri="{FF2B5EF4-FFF2-40B4-BE49-F238E27FC236}">
                <a16:creationId xmlns:a16="http://schemas.microsoft.com/office/drawing/2014/main" id="{5C9515B1-5C2A-1C44-8C74-19D9CDD47C7C}"/>
              </a:ext>
            </a:extLst>
          </p:cNvPr>
          <p:cNvSpPr txBox="1"/>
          <p:nvPr/>
        </p:nvSpPr>
        <p:spPr>
          <a:xfrm>
            <a:off x="7116931" y="4344642"/>
            <a:ext cx="3796748" cy="1579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700" kern="0" dirty="0" smtClean="0">
                <a:solidFill>
                  <a:srgbClr val="4F595A"/>
                </a:solidFill>
                <a:latin typeface="Arial" panose="020B0604020202020204" pitchFamily="34" charset="0"/>
                <a:ea typeface="Helvetica Neue"/>
                <a:cs typeface="Arial" panose="020B0604020202020204" pitchFamily="34" charset="0"/>
                <a:sym typeface="Helvetica Neue"/>
              </a:rPr>
              <a:t>¿Dónde </a:t>
            </a:r>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buscarías los horarios y la información principal?</a:t>
            </a:r>
            <a:endParaRPr sz="2700" kern="0" dirty="0">
              <a:solidFill>
                <a:srgbClr val="4F595A"/>
              </a:solidFill>
              <a:latin typeface="Arial" panose="020B0604020202020204" pitchFamily="34" charset="0"/>
              <a:ea typeface="Helvetica Neue"/>
              <a:cs typeface="Arial" panose="020B0604020202020204" pitchFamily="34" charset="0"/>
              <a:sym typeface="Helvetica Neue"/>
            </a:endParaRPr>
          </a:p>
        </p:txBody>
      </p:sp>
      <p:pic>
        <p:nvPicPr>
          <p:cNvPr id="9" name="0 Imagen"/>
          <p:cNvPicPr/>
          <p:nvPr/>
        </p:nvPicPr>
        <p:blipFill>
          <a:blip r:embed="rId3" cstate="print">
            <a:extLst>
              <a:ext uri="{28A0092B-C50C-407E-A947-70E740481C1C}">
                <a14:useLocalDpi xmlns:a14="http://schemas.microsoft.com/office/drawing/2010/main" val="0"/>
              </a:ext>
            </a:extLst>
          </a:blip>
          <a:stretch>
            <a:fillRect/>
          </a:stretch>
        </p:blipFill>
        <p:spPr>
          <a:xfrm>
            <a:off x="7104112" y="1027338"/>
            <a:ext cx="4351426" cy="3112711"/>
          </a:xfrm>
          <a:prstGeom prst="rect">
            <a:avLst/>
          </a:prstGeom>
        </p:spPr>
      </p:pic>
      <p:pic>
        <p:nvPicPr>
          <p:cNvPr id="3" name="Imagen 3" descr="Imagen 3">
            <a:extLst>
              <a:ext uri="{FF2B5EF4-FFF2-40B4-BE49-F238E27FC236}">
                <a16:creationId xmlns:a16="http://schemas.microsoft.com/office/drawing/2014/main" id="{6AD1D7AC-598D-BC2B-B6EE-59D01615EFF1}"/>
              </a:ext>
            </a:extLst>
          </p:cNvPr>
          <p:cNvPicPr>
            <a:picLocks noChangeAspect="1"/>
          </p:cNvPicPr>
          <p:nvPr/>
        </p:nvPicPr>
        <p:blipFill>
          <a:blip r:embed="rId4"/>
          <a:stretch>
            <a:fillRect/>
          </a:stretch>
        </p:blipFill>
        <p:spPr>
          <a:xfrm>
            <a:off x="1278321" y="2408326"/>
            <a:ext cx="4335965" cy="3251974"/>
          </a:xfrm>
          <a:prstGeom prst="rect">
            <a:avLst/>
          </a:prstGeom>
          <a:ln w="25400">
            <a:solidFill>
              <a:srgbClr val="000000"/>
            </a:solidFill>
            <a:miter lim="400000"/>
          </a:ln>
        </p:spPr>
      </p:pic>
      <p:sp>
        <p:nvSpPr>
          <p:cNvPr id="5" name="CuadroTexto 4">
            <a:extLst>
              <a:ext uri="{FF2B5EF4-FFF2-40B4-BE49-F238E27FC236}">
                <a16:creationId xmlns:a16="http://schemas.microsoft.com/office/drawing/2014/main" id="{16A26516-89F5-7F8B-31C8-C9C0921F4303}"/>
              </a:ext>
            </a:extLst>
          </p:cNvPr>
          <p:cNvSpPr txBox="1"/>
          <p:nvPr/>
        </p:nvSpPr>
        <p:spPr>
          <a:xfrm>
            <a:off x="1199456" y="268119"/>
            <a:ext cx="6696744" cy="646331"/>
          </a:xfrm>
          <a:prstGeom prst="rect">
            <a:avLst/>
          </a:prstGeom>
          <a:noFill/>
        </p:spPr>
        <p:txBody>
          <a:bodyPr wrap="square">
            <a:spAutoFit/>
          </a:bodyPr>
          <a:lstStyle/>
          <a:p>
            <a:r>
              <a:rPr lang="es-ES" sz="3600" b="1" dirty="0">
                <a:solidFill>
                  <a:schemeClr val="tx2">
                    <a:lumMod val="90000"/>
                    <a:lumOff val="10000"/>
                  </a:schemeClr>
                </a:solidFill>
                <a:latin typeface="Arial" panose="020B0604020202020204" pitchFamily="34" charset="0"/>
                <a:cs typeface="Arial" panose="020B0604020202020204" pitchFamily="34" charset="0"/>
              </a:rPr>
              <a:t>Entender la información</a:t>
            </a:r>
          </a:p>
        </p:txBody>
      </p:sp>
    </p:spTree>
    <p:extLst>
      <p:ext uri="{BB962C8B-B14F-4D97-AF65-F5344CB8AC3E}">
        <p14:creationId xmlns:p14="http://schemas.microsoft.com/office/powerpoint/2010/main" val="3183541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14 CuadroTexto"/>
          <p:cNvSpPr txBox="1"/>
          <p:nvPr/>
        </p:nvSpPr>
        <p:spPr>
          <a:xfrm>
            <a:off x="1818862" y="5215655"/>
            <a:ext cx="1777182" cy="128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245" tIns="12245" rIns="12245" bIns="12245">
            <a:spAutoFit/>
          </a:bodyPr>
          <a:lstStyle>
            <a:lvl1pPr>
              <a:buFont typeface="Wingdings"/>
              <a:defRPr u="sng">
                <a:solidFill>
                  <a:srgbClr val="457F39"/>
                </a:solidFill>
              </a:defRPr>
            </a:lvl1pPr>
          </a:lstStyle>
          <a:p>
            <a:pPr>
              <a:defRPr u="none"/>
            </a:pPr>
            <a:r>
              <a:rPr sz="675"/>
              <a:t> </a:t>
            </a:r>
          </a:p>
        </p:txBody>
      </p:sp>
      <p:sp>
        <p:nvSpPr>
          <p:cNvPr id="507" name="Texto"/>
          <p:cNvSpPr txBox="1"/>
          <p:nvPr/>
        </p:nvSpPr>
        <p:spPr>
          <a:xfrm>
            <a:off x="3784498" y="5289258"/>
            <a:ext cx="2012527"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u="sng">
                <a:solidFill>
                  <a:schemeClr val="accent3">
                    <a:hueOff val="914338"/>
                    <a:satOff val="31515"/>
                    <a:lumOff val="-30790"/>
                  </a:schemeClr>
                </a:solidFill>
              </a:defRPr>
            </a:lvl1pPr>
          </a:lstStyle>
          <a:p>
            <a:pPr>
              <a:defRPr u="none"/>
            </a:pPr>
            <a:r>
              <a:rPr sz="675"/>
              <a:t> </a:t>
            </a:r>
          </a:p>
        </p:txBody>
      </p:sp>
      <p:sp>
        <p:nvSpPr>
          <p:cNvPr id="7" name="Accesibilidad cognitiva: Información">
            <a:extLst>
              <a:ext uri="{FF2B5EF4-FFF2-40B4-BE49-F238E27FC236}">
                <a16:creationId xmlns:a16="http://schemas.microsoft.com/office/drawing/2014/main" id="{DA64EE7C-A1FA-A34C-9723-49D457FCA51A}"/>
              </a:ext>
            </a:extLst>
          </p:cNvPr>
          <p:cNvSpPr txBox="1"/>
          <p:nvPr/>
        </p:nvSpPr>
        <p:spPr>
          <a:xfrm>
            <a:off x="1631504" y="548680"/>
            <a:ext cx="6771861" cy="644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Sin leer... ¿ Qué cartel prefieres?</a:t>
            </a:r>
            <a:endParaRPr sz="2700" kern="0" dirty="0">
              <a:solidFill>
                <a:srgbClr val="4F595A"/>
              </a:solidFill>
              <a:latin typeface="Arial" panose="020B0604020202020204" pitchFamily="34" charset="0"/>
              <a:ea typeface="Helvetica Neue"/>
              <a:cs typeface="Arial" panose="020B0604020202020204" pitchFamily="34" charset="0"/>
              <a:sym typeface="Helvetica Neue"/>
            </a:endParaRPr>
          </a:p>
        </p:txBody>
      </p:sp>
      <p:pic>
        <p:nvPicPr>
          <p:cNvPr id="3" name="Imagen 2">
            <a:extLst>
              <a:ext uri="{FF2B5EF4-FFF2-40B4-BE49-F238E27FC236}">
                <a16:creationId xmlns:a16="http://schemas.microsoft.com/office/drawing/2014/main" id="{CD7669AE-5E9E-1745-AB7D-35156D0F4B13}"/>
              </a:ext>
            </a:extLst>
          </p:cNvPr>
          <p:cNvPicPr>
            <a:picLocks noChangeAspect="1"/>
          </p:cNvPicPr>
          <p:nvPr/>
        </p:nvPicPr>
        <p:blipFill>
          <a:blip r:embed="rId3"/>
          <a:stretch>
            <a:fillRect/>
          </a:stretch>
        </p:blipFill>
        <p:spPr>
          <a:xfrm>
            <a:off x="7824192" y="1249188"/>
            <a:ext cx="3384376" cy="4850220"/>
          </a:xfrm>
          <a:prstGeom prst="rect">
            <a:avLst/>
          </a:prstGeom>
          <a:ln>
            <a:solidFill>
              <a:schemeClr val="tx1"/>
            </a:solidFill>
          </a:ln>
        </p:spPr>
      </p:pic>
      <p:pic>
        <p:nvPicPr>
          <p:cNvPr id="5" name="Imagen 4">
            <a:extLst>
              <a:ext uri="{FF2B5EF4-FFF2-40B4-BE49-F238E27FC236}">
                <a16:creationId xmlns:a16="http://schemas.microsoft.com/office/drawing/2014/main" id="{B4EF96F7-5489-8243-97AB-54103A44247E}"/>
              </a:ext>
            </a:extLst>
          </p:cNvPr>
          <p:cNvPicPr>
            <a:picLocks noChangeAspect="1"/>
          </p:cNvPicPr>
          <p:nvPr/>
        </p:nvPicPr>
        <p:blipFill>
          <a:blip r:embed="rId4"/>
          <a:stretch>
            <a:fillRect/>
          </a:stretch>
        </p:blipFill>
        <p:spPr>
          <a:xfrm>
            <a:off x="1593786" y="1445212"/>
            <a:ext cx="5715894" cy="4458172"/>
          </a:xfrm>
          <a:prstGeom prst="rect">
            <a:avLst/>
          </a:prstGeom>
          <a:ln>
            <a:solidFill>
              <a:schemeClr val="tx1"/>
            </a:solidFill>
          </a:ln>
        </p:spPr>
      </p:pic>
    </p:spTree>
    <p:extLst>
      <p:ext uri="{BB962C8B-B14F-4D97-AF65-F5344CB8AC3E}">
        <p14:creationId xmlns:p14="http://schemas.microsoft.com/office/powerpoint/2010/main" val="1351983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Distintivo</Template>
  <TotalTime>3202</TotalTime>
  <Words>2931</Words>
  <Application>Microsoft Office PowerPoint</Application>
  <PresentationFormat>Panorámica</PresentationFormat>
  <Paragraphs>289</Paragraphs>
  <Slides>22</Slides>
  <Notes>22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Arial</vt:lpstr>
      <vt:lpstr>Calibri</vt:lpstr>
      <vt:lpstr>Gill Sans MT</vt:lpstr>
      <vt:lpstr>Helvetica Neue</vt:lpstr>
      <vt:lpstr>Helvetica Neue Medium</vt:lpstr>
      <vt:lpstr>Impact</vt:lpstr>
      <vt:lpstr>Times New Roman</vt:lpstr>
      <vt:lpstr>Wingdings</vt:lpstr>
      <vt:lpstr>Badge</vt:lpstr>
      <vt:lpstr>Presentación de PowerPoint</vt:lpstr>
      <vt:lpstr>¿QUE ES LA ACCESIBILIDAD COGNITIVA? </vt:lpstr>
      <vt:lpstr>Presentación de PowerPoint</vt:lpstr>
      <vt:lpstr>la accesibilidad cognitiva</vt:lpstr>
      <vt:lpstr>¿Y qué significa esto? </vt:lpstr>
      <vt:lpstr>Presentación de PowerPoint</vt:lpstr>
      <vt:lpstr>Presentación de PowerPoint</vt:lpstr>
      <vt:lpstr>Presentación de PowerPoint</vt:lpstr>
      <vt:lpstr>Presentación de PowerPoint</vt:lpstr>
      <vt:lpstr>Presentación de PowerPoint</vt:lpstr>
      <vt:lpstr>Presentación de PowerPoint</vt:lpstr>
      <vt:lpstr>¿A quién beneficia la Accesibilidad Cognitiva?</vt:lpstr>
      <vt:lpstr>Qué es un mapPing party  y cómo lo vamos a hacer</vt:lpstr>
      <vt:lpstr>En qué consiste el maping party de la accesibilidad cognitiva</vt:lpstr>
      <vt:lpstr>Cómo lo vamos a hacer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“Accesibilidad Cognitiva y Lectura Fácil” Taller de Formación para Profesionales  Ponente 1 Ponente 2 Almansa, 17 de Marzo de 2022</dc:title>
  <dc:creator>María García</dc:creator>
  <cp:lastModifiedBy> </cp:lastModifiedBy>
  <cp:revision>239</cp:revision>
  <cp:lastPrinted>2022-10-06T06:01:21Z</cp:lastPrinted>
  <dcterms:created xsi:type="dcterms:W3CDTF">2022-02-24T21:26:25Z</dcterms:created>
  <dcterms:modified xsi:type="dcterms:W3CDTF">2023-01-19T11:35:16Z</dcterms:modified>
</cp:coreProperties>
</file>