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6"/>
  </p:notesMasterIdLst>
  <p:sldIdLst>
    <p:sldId id="318" r:id="rId2"/>
    <p:sldId id="264" r:id="rId3"/>
    <p:sldId id="265" r:id="rId4"/>
    <p:sldId id="313" r:id="rId5"/>
    <p:sldId id="267" r:id="rId6"/>
    <p:sldId id="273" r:id="rId7"/>
    <p:sldId id="315" r:id="rId8"/>
    <p:sldId id="316" r:id="rId9"/>
    <p:sldId id="268" r:id="rId10"/>
    <p:sldId id="314" r:id="rId11"/>
    <p:sldId id="278" r:id="rId12"/>
    <p:sldId id="311" r:id="rId13"/>
    <p:sldId id="319" r:id="rId14"/>
    <p:sldId id="297" r:id="rId15"/>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94B"/>
    <a:srgbClr val="FDF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364" autoAdjust="0"/>
  </p:normalViewPr>
  <p:slideViewPr>
    <p:cSldViewPr>
      <p:cViewPr varScale="1">
        <p:scale>
          <a:sx n="69" d="100"/>
          <a:sy n="69" d="100"/>
        </p:scale>
        <p:origin x="732"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96" d="100"/>
          <a:sy n="96" d="100"/>
        </p:scale>
        <p:origin x="1998"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E9F12E-CB24-403B-A15C-350E5E7FA5A5}" type="datetimeFigureOut">
              <a:rPr lang="es-ES" smtClean="0"/>
              <a:t>24/01/2023</a:t>
            </a:fld>
            <a:endParaRPr lang="es-ES"/>
          </a:p>
        </p:txBody>
      </p:sp>
      <p:sp>
        <p:nvSpPr>
          <p:cNvPr id="4" name="3 Marcador de imagen de diapositiva"/>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73892DD-6F82-4B90-831D-0CDA88A692EB}" type="slidenum">
              <a:rPr lang="es-ES" smtClean="0"/>
              <a:t>‹Nº›</a:t>
            </a:fld>
            <a:endParaRPr lang="es-ES"/>
          </a:p>
        </p:txBody>
      </p:sp>
    </p:spTree>
    <p:extLst>
      <p:ext uri="{BB962C8B-B14F-4D97-AF65-F5344CB8AC3E}">
        <p14:creationId xmlns:p14="http://schemas.microsoft.com/office/powerpoint/2010/main" val="318948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latin typeface="Arial" panose="020B0604020202020204" pitchFamily="34" charset="0"/>
                <a:cs typeface="Arial" panose="020B0604020202020204" pitchFamily="34" charset="0"/>
              </a:rPr>
              <a:t>Completa esta portada poniendo el nombre de la entidad entidades que organizáis la actividad y  localidad en la que se lleva a cabo.</a:t>
            </a:r>
          </a:p>
          <a:p>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Comenzamos la sesión  presentándonos y dando la bienvenida.</a:t>
            </a:r>
          </a:p>
          <a:p>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Comentamos que la actividad forma parte del proyecto de Accesibilidad </a:t>
            </a:r>
            <a:r>
              <a:rPr lang="es-ES" dirty="0">
                <a:latin typeface="Arial" panose="020B0604020202020204" pitchFamily="34" charset="0"/>
                <a:cs typeface="Arial" panose="020B0604020202020204" pitchFamily="34" charset="0"/>
              </a:rPr>
              <a:t>C</a:t>
            </a:r>
            <a:r>
              <a:rPr lang="es-ES" dirty="0" smtClean="0">
                <a:latin typeface="Arial" panose="020B0604020202020204" pitchFamily="34" charset="0"/>
                <a:cs typeface="Arial" panose="020B0604020202020204" pitchFamily="34" charset="0"/>
              </a:rPr>
              <a:t>ognitiva que están llevando a cabo los Grupos de Acción Local de la provincia de Albacete para sensibilizar sobre la importancia de la accesibilidad cognitiva</a:t>
            </a:r>
            <a:r>
              <a:rPr lang="es-ES" dirty="0" smtClean="0">
                <a:latin typeface="Arial" panose="020B0604020202020204" pitchFamily="34" charset="0"/>
                <a:cs typeface="Arial" panose="020B0604020202020204" pitchFamily="34" charset="0"/>
              </a:rPr>
              <a:t>.</a:t>
            </a:r>
          </a:p>
          <a:p>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a:p>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a:t>
            </a:fld>
            <a:endParaRPr lang="es-ES"/>
          </a:p>
        </p:txBody>
      </p:sp>
    </p:spTree>
    <p:extLst>
      <p:ext uri="{BB962C8B-B14F-4D97-AF65-F5344CB8AC3E}">
        <p14:creationId xmlns:p14="http://schemas.microsoft.com/office/powerpoint/2010/main" val="158196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latin typeface="Arial" panose="020B0604020202020204" pitchFamily="34" charset="0"/>
                <a:cs typeface="Arial" panose="020B0604020202020204" pitchFamily="34" charset="0"/>
              </a:rPr>
              <a:t>Cómo están diseñados  los edificios condiciona cómo nos sentimos en ellos.</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Preguntamos </a:t>
            </a:r>
            <a:r>
              <a:rPr lang="es-ES" b="1" dirty="0" smtClean="0">
                <a:latin typeface="Arial" panose="020B0604020202020204" pitchFamily="34" charset="0"/>
                <a:cs typeface="Arial" panose="020B0604020202020204" pitchFamily="34" charset="0"/>
              </a:rPr>
              <a:t>¿Qué sensaciones nos producen cada uno de estos espacios?</a:t>
            </a:r>
          </a:p>
          <a:p>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La accesibilidad cognitiva debería tenerse en cuenta a la hora de diseñar los espacios que van a tener un uso público.</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¿y si el edificio ya está construido? Siempre podemos hacer algo para hacer que  el espacio sea lo más amable y acogedor para las personas. Cambios en la decoración, la iluminación, la forma de disponer los muebles, etcétera. </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Para mejorar la accesibilidad cognitiva hay que tener en cuenta que PEQUEÑOS CAMBIOS PUEDEN MARCAR GRANDES DIFERENCIAS.</a:t>
            </a:r>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10</a:t>
            </a:fld>
            <a:endParaRPr lang="es-ES"/>
          </a:p>
        </p:txBody>
      </p:sp>
    </p:spTree>
    <p:extLst>
      <p:ext uri="{BB962C8B-B14F-4D97-AF65-F5344CB8AC3E}">
        <p14:creationId xmlns:p14="http://schemas.microsoft.com/office/powerpoint/2010/main" val="1487574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08432"/>
            <a:ext cx="5438140" cy="4466987"/>
          </a:xfrm>
        </p:spPr>
        <p:txBody>
          <a:bodyPr/>
          <a:lstStyle/>
          <a:p>
            <a:r>
              <a:rPr lang="es-ES_tradnl" dirty="0">
                <a:latin typeface="Arial" panose="020B0604020202020204" pitchFamily="34" charset="0"/>
                <a:cs typeface="Arial" panose="020B0604020202020204" pitchFamily="34" charset="0"/>
              </a:rPr>
              <a:t>Hablamos del valor que aporta la accesibilidad </a:t>
            </a:r>
            <a:r>
              <a:rPr lang="es-ES_tradnl" dirty="0" smtClean="0">
                <a:latin typeface="Arial" panose="020B0604020202020204" pitchFamily="34" charset="0"/>
                <a:cs typeface="Arial" panose="020B0604020202020204" pitchFamily="34" charset="0"/>
              </a:rPr>
              <a:t>cognitiva a nuestras comunidades. </a:t>
            </a:r>
          </a:p>
          <a:p>
            <a:endParaRPr lang="es-ES_tradnl" dirty="0">
              <a:effectLst/>
              <a:latin typeface="Arial" panose="020B0604020202020204" pitchFamily="34" charset="0"/>
              <a:ea typeface="Calibri" panose="020F0502020204030204" pitchFamily="34" charset="0"/>
              <a:cs typeface="Arial" panose="020B0604020202020204" pitchFamily="34" charset="0"/>
            </a:endParaRPr>
          </a:p>
          <a:p>
            <a:r>
              <a:rPr lang="es-ES" dirty="0" smtClean="0">
                <a:latin typeface="Arial" panose="020B0604020202020204" pitchFamily="34" charset="0"/>
                <a:ea typeface="Calibri" panose="020F0502020204030204" pitchFamily="34" charset="0"/>
                <a:cs typeface="Arial" panose="020B0604020202020204" pitchFamily="34" charset="0"/>
              </a:rPr>
              <a:t>Podemos</a:t>
            </a:r>
            <a:r>
              <a:rPr lang="es-ES" dirty="0" smtClean="0">
                <a:effectLst/>
                <a:latin typeface="Arial" panose="020B0604020202020204" pitchFamily="34" charset="0"/>
                <a:ea typeface="Calibri" panose="020F0502020204030204" pitchFamily="34" charset="0"/>
                <a:cs typeface="Arial" panose="020B0604020202020204" pitchFamily="34" charset="0"/>
              </a:rPr>
              <a:t> ver  </a:t>
            </a:r>
            <a:r>
              <a:rPr lang="es-ES" dirty="0">
                <a:effectLst/>
                <a:latin typeface="Arial" panose="020B0604020202020204" pitchFamily="34" charset="0"/>
                <a:ea typeface="Calibri" panose="020F0502020204030204" pitchFamily="34" charset="0"/>
                <a:cs typeface="Arial" panose="020B0604020202020204" pitchFamily="34" charset="0"/>
              </a:rPr>
              <a:t>en la diapositiva, </a:t>
            </a:r>
            <a:r>
              <a:rPr lang="es-ES" dirty="0" smtClean="0">
                <a:latin typeface="Arial" panose="020B0604020202020204" pitchFamily="34" charset="0"/>
                <a:ea typeface="Calibri" panose="020F0502020204030204" pitchFamily="34" charset="0"/>
                <a:cs typeface="Arial" panose="020B0604020202020204" pitchFamily="34" charset="0"/>
              </a:rPr>
              <a:t>a qué </a:t>
            </a:r>
            <a:r>
              <a:rPr lang="es-ES" dirty="0" smtClean="0">
                <a:effectLst/>
                <a:latin typeface="Arial" panose="020B0604020202020204" pitchFamily="34" charset="0"/>
                <a:ea typeface="Calibri" panose="020F0502020204030204" pitchFamily="34" charset="0"/>
                <a:cs typeface="Arial" panose="020B0604020202020204" pitchFamily="34" charset="0"/>
              </a:rPr>
              <a:t>personas beneficia. En </a:t>
            </a:r>
            <a:r>
              <a:rPr lang="es-ES" dirty="0">
                <a:effectLst/>
                <a:latin typeface="Arial" panose="020B0604020202020204" pitchFamily="34" charset="0"/>
                <a:ea typeface="Calibri" panose="020F0502020204030204" pitchFamily="34" charset="0"/>
                <a:cs typeface="Arial" panose="020B0604020202020204" pitchFamily="34" charset="0"/>
              </a:rPr>
              <a:t>definitiva beneficia a todo el mundo y sobre todo a colectivos con dificultades de comprensión. </a:t>
            </a:r>
            <a:endParaRPr lang="es-ES" dirty="0" smtClean="0">
              <a:effectLst/>
              <a:latin typeface="Arial" panose="020B0604020202020204" pitchFamily="34" charset="0"/>
              <a:ea typeface="Calibri" panose="020F0502020204030204" pitchFamily="34" charset="0"/>
              <a:cs typeface="Arial" panose="020B0604020202020204" pitchFamily="34" charset="0"/>
            </a:endParaRPr>
          </a:p>
          <a:p>
            <a:endParaRPr lang="es-ES" dirty="0">
              <a:latin typeface="Arial" panose="020B0604020202020204" pitchFamily="34" charset="0"/>
              <a:ea typeface="Calibri" panose="020F0502020204030204" pitchFamily="34" charset="0"/>
              <a:cs typeface="Arial" panose="020B0604020202020204" pitchFamily="34" charset="0"/>
            </a:endParaRPr>
          </a:p>
          <a:p>
            <a:r>
              <a:rPr lang="es-ES" dirty="0" smtClean="0">
                <a:effectLst/>
                <a:latin typeface="Arial" panose="020B0604020202020204" pitchFamily="34" charset="0"/>
                <a:ea typeface="Calibri" panose="020F0502020204030204" pitchFamily="34" charset="0"/>
                <a:cs typeface="Arial" panose="020B0604020202020204" pitchFamily="34" charset="0"/>
              </a:rPr>
              <a:t>Invitamos a la gente a pensar en cuántas personas cercanas han tenido dificultade</a:t>
            </a:r>
            <a:r>
              <a:rPr lang="es-ES" dirty="0" smtClean="0">
                <a:latin typeface="Arial" panose="020B0604020202020204" pitchFamily="34" charset="0"/>
                <a:ea typeface="Calibri" panose="020F0502020204030204" pitchFamily="34" charset="0"/>
                <a:cs typeface="Arial" panose="020B0604020202020204" pitchFamily="34" charset="0"/>
              </a:rPr>
              <a:t>s con la accesibilidad cognitiva, y </a:t>
            </a:r>
            <a:r>
              <a:rPr lang="es-ES" b="1" dirty="0" smtClean="0">
                <a:latin typeface="Arial" panose="020B0604020202020204" pitchFamily="34" charset="0"/>
                <a:ea typeface="Calibri" panose="020F0502020204030204" pitchFamily="34" charset="0"/>
                <a:cs typeface="Arial" panose="020B0604020202020204" pitchFamily="34" charset="0"/>
              </a:rPr>
              <a:t>en qué medida nos ha afectado a cada una de nosotras y nosotros en alguna situación, o nos puede afectar en el futuro</a:t>
            </a:r>
            <a:r>
              <a:rPr lang="es-ES" dirty="0" smtClean="0">
                <a:latin typeface="Arial" panose="020B0604020202020204" pitchFamily="34" charset="0"/>
                <a:ea typeface="Calibri" panose="020F0502020204030204" pitchFamily="34" charset="0"/>
                <a:cs typeface="Arial" panose="020B0604020202020204" pitchFamily="34" charset="0"/>
              </a:rPr>
              <a:t>.</a:t>
            </a:r>
          </a:p>
          <a:p>
            <a:endParaRPr lang="es-ES" dirty="0">
              <a:effectLst/>
              <a:latin typeface="Arial" panose="020B0604020202020204" pitchFamily="34" charset="0"/>
              <a:ea typeface="Calibri" panose="020F0502020204030204" pitchFamily="34" charset="0"/>
              <a:cs typeface="Arial" panose="020B0604020202020204" pitchFamily="34" charset="0"/>
            </a:endParaRPr>
          </a:p>
          <a:p>
            <a:r>
              <a:rPr lang="es-ES" dirty="0" smtClean="0">
                <a:latin typeface="Arial" panose="020B0604020202020204" pitchFamily="34" charset="0"/>
                <a:ea typeface="Calibri" panose="020F0502020204030204" pitchFamily="34" charset="0"/>
                <a:cs typeface="Arial" panose="020B0604020202020204" pitchFamily="34" charset="0"/>
              </a:rPr>
              <a:t>Por esto es muy importante que seamos agentes de sensibilización sobre la importancia de accesibilidad cognitiva, y que hagamos lo posible para promoverla en nuestro entorno cercano: nuestro lugar de trabajo, nuestra asociación, nuestro pueblo, etcétera. </a:t>
            </a:r>
          </a:p>
          <a:p>
            <a:endParaRPr lang="es-ES" dirty="0" smtClean="0">
              <a:latin typeface="Arial" panose="020B0604020202020204" pitchFamily="34" charset="0"/>
              <a:ea typeface="Calibri" panose="020F0502020204030204" pitchFamily="34" charset="0"/>
              <a:cs typeface="Arial" panose="020B0604020202020204" pitchFamily="34" charset="0"/>
            </a:endParaRPr>
          </a:p>
          <a:p>
            <a:r>
              <a:rPr lang="es-ES" dirty="0" smtClean="0">
                <a:latin typeface="Arial" panose="020B0604020202020204" pitchFamily="34" charset="0"/>
                <a:ea typeface="Calibri" panose="020F0502020204030204" pitchFamily="34" charset="0"/>
                <a:cs typeface="Arial" panose="020B0604020202020204" pitchFamily="34" charset="0"/>
              </a:rPr>
              <a:t>La actividad que vamos a hacer es una manera de hacerlo. Con esta motivación pasaremos a explicar qué es un </a:t>
            </a:r>
            <a:r>
              <a:rPr lang="es-ES" dirty="0" err="1" smtClean="0">
                <a:latin typeface="Arial" panose="020B0604020202020204" pitchFamily="34" charset="0"/>
                <a:ea typeface="Calibri" panose="020F0502020204030204" pitchFamily="34" charset="0"/>
                <a:cs typeface="Arial" panose="020B0604020202020204" pitchFamily="34" charset="0"/>
              </a:rPr>
              <a:t>mapping</a:t>
            </a:r>
            <a:r>
              <a:rPr lang="es-ES" dirty="0" smtClean="0">
                <a:latin typeface="Arial" panose="020B0604020202020204" pitchFamily="34" charset="0"/>
                <a:ea typeface="Calibri" panose="020F0502020204030204" pitchFamily="34" charset="0"/>
                <a:cs typeface="Arial" panose="020B0604020202020204" pitchFamily="34" charset="0"/>
              </a:rPr>
              <a:t> </a:t>
            </a:r>
            <a:r>
              <a:rPr lang="es-ES" dirty="0" err="1" smtClean="0">
                <a:latin typeface="Arial" panose="020B0604020202020204" pitchFamily="34" charset="0"/>
                <a:ea typeface="Calibri" panose="020F0502020204030204" pitchFamily="34" charset="0"/>
                <a:cs typeface="Arial" panose="020B0604020202020204" pitchFamily="34" charset="0"/>
              </a:rPr>
              <a:t>party</a:t>
            </a:r>
            <a:r>
              <a:rPr lang="es-ES" dirty="0" smtClean="0">
                <a:latin typeface="Arial" panose="020B0604020202020204" pitchFamily="34" charset="0"/>
                <a:ea typeface="Calibri" panose="020F0502020204030204" pitchFamily="34" charset="0"/>
                <a:cs typeface="Arial" panose="020B0604020202020204" pitchFamily="34" charset="0"/>
              </a:rPr>
              <a:t>.</a:t>
            </a:r>
          </a:p>
          <a:p>
            <a:endParaRPr lang="es-ES" dirty="0">
              <a:effectLst/>
              <a:latin typeface="Arial" panose="020B0604020202020204" pitchFamily="34" charset="0"/>
              <a:ea typeface="Calibri" panose="020F0502020204030204" pitchFamily="34" charset="0"/>
              <a:cs typeface="Arial" panose="020B0604020202020204" pitchFamily="34" charset="0"/>
            </a:endParaRPr>
          </a:p>
          <a:p>
            <a:r>
              <a:rPr lang="es-ES" dirty="0" smtClean="0">
                <a:latin typeface="Arial" panose="020B0604020202020204" pitchFamily="34" charset="0"/>
                <a:ea typeface="Calibri" panose="020F0502020204030204" pitchFamily="34" charset="0"/>
                <a:cs typeface="Arial" panose="020B0604020202020204" pitchFamily="34" charset="0"/>
              </a:rPr>
              <a:t>Recordamos que en la sección de </a:t>
            </a:r>
            <a:r>
              <a:rPr lang="es-ES" b="1" dirty="0" smtClean="0">
                <a:latin typeface="Arial" panose="020B0604020202020204" pitchFamily="34" charset="0"/>
                <a:ea typeface="Calibri" panose="020F0502020204030204" pitchFamily="34" charset="0"/>
                <a:cs typeface="Arial" panose="020B0604020202020204" pitchFamily="34" charset="0"/>
              </a:rPr>
              <a:t>recursos</a:t>
            </a:r>
            <a:r>
              <a:rPr lang="es-ES" dirty="0" smtClean="0">
                <a:latin typeface="Arial" panose="020B0604020202020204" pitchFamily="34" charset="0"/>
                <a:ea typeface="Calibri" panose="020F0502020204030204" pitchFamily="34" charset="0"/>
                <a:cs typeface="Arial" panose="020B0604020202020204" pitchFamily="34" charset="0"/>
              </a:rPr>
              <a:t> de la página web del proyecto, podemos encontrar otras actividades para mejorar la accesibilidad cognitiva.</a:t>
            </a:r>
            <a:endParaRPr lang="es-ES" dirty="0">
              <a:effectLst/>
              <a:latin typeface="Arial" panose="020B0604020202020204" pitchFamily="34" charset="0"/>
              <a:ea typeface="Calibri" panose="020F0502020204030204" pitchFamily="34" charset="0"/>
              <a:cs typeface="Arial" panose="020B0604020202020204" pitchFamily="34" charset="0"/>
            </a:endParaRPr>
          </a:p>
          <a:p>
            <a:endParaRPr lang="es-ES_tradnl" dirty="0" smtClean="0"/>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11</a:t>
            </a:fld>
            <a:endParaRPr lang="es-ES_tradnl"/>
          </a:p>
        </p:txBody>
      </p:sp>
    </p:spTree>
    <p:extLst>
      <p:ext uri="{BB962C8B-B14F-4D97-AF65-F5344CB8AC3E}">
        <p14:creationId xmlns:p14="http://schemas.microsoft.com/office/powerpoint/2010/main" val="482755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latin typeface="Arial" panose="020B0604020202020204" pitchFamily="34" charset="0"/>
                <a:cs typeface="Arial" panose="020B0604020202020204" pitchFamily="34" charset="0"/>
              </a:rPr>
              <a:t>Invitamos a los participantes a compartir lo que les ha sugerido este tema.</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Podemos animar la participación con preguntas del tipo:</a:t>
            </a:r>
          </a:p>
          <a:p>
            <a:endParaRPr lang="es-E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 dirty="0">
                <a:latin typeface="Arial" panose="020B0604020202020204" pitchFamily="34" charset="0"/>
                <a:cs typeface="Arial" panose="020B0604020202020204" pitchFamily="34" charset="0"/>
              </a:rPr>
              <a:t>¿Qué os ha llamado más la atención de lo que hemos estado hablando?</a:t>
            </a:r>
          </a:p>
          <a:p>
            <a:pPr marL="171450" indent="-171450">
              <a:buFont typeface="Arial" panose="020B0604020202020204" pitchFamily="34" charset="0"/>
              <a:buChar char="•"/>
            </a:pPr>
            <a:r>
              <a:rPr lang="es-ES" dirty="0" smtClean="0">
                <a:latin typeface="Arial" panose="020B0604020202020204" pitchFamily="34" charset="0"/>
                <a:cs typeface="Arial" panose="020B0604020202020204" pitchFamily="34" charset="0"/>
              </a:rPr>
              <a:t>¿Por qué pensáis que la accesibilidad cognitiva no es conocida?</a:t>
            </a:r>
          </a:p>
          <a:p>
            <a:pPr marL="171450" indent="-171450">
              <a:buFont typeface="Arial" panose="020B0604020202020204" pitchFamily="34" charset="0"/>
              <a:buChar char="•"/>
            </a:pPr>
            <a:r>
              <a:rPr lang="es-ES" dirty="0" smtClean="0">
                <a:latin typeface="Arial" panose="020B0604020202020204" pitchFamily="34" charset="0"/>
                <a:cs typeface="Arial" panose="020B0604020202020204" pitchFamily="34" charset="0"/>
              </a:rPr>
              <a:t>¿Qué tipos de barreras cognitivas encontráis con más frecuencia en vuestro entorno?</a:t>
            </a:r>
          </a:p>
          <a:p>
            <a:pPr marL="171450" indent="-171450">
              <a:buFont typeface="Arial" panose="020B0604020202020204" pitchFamily="34" charset="0"/>
              <a:buChar char="•"/>
            </a:pPr>
            <a:r>
              <a:rPr lang="es-ES" dirty="0" smtClean="0">
                <a:latin typeface="Arial" panose="020B0604020202020204" pitchFamily="34" charset="0"/>
                <a:cs typeface="Arial" panose="020B0604020202020204" pitchFamily="34" charset="0"/>
              </a:rPr>
              <a:t>¿En qué otros aspectos que no hayamos comentado sería importante mejorar la accesibilidad cognitiva?</a:t>
            </a:r>
          </a:p>
          <a:p>
            <a:pPr marL="171450" indent="-171450">
              <a:buFont typeface="Arial" panose="020B0604020202020204" pitchFamily="34" charset="0"/>
              <a:buChar char="•"/>
            </a:pPr>
            <a:r>
              <a:rPr lang="es-ES"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endParaRPr lang="es-ES" dirty="0">
              <a:latin typeface="Arial" panose="020B0604020202020204" pitchFamily="34" charset="0"/>
              <a:cs typeface="Arial" panose="020B0604020202020204" pitchFamily="34" charset="0"/>
            </a:endParaRPr>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12</a:t>
            </a:fld>
            <a:endParaRPr lang="es-ES"/>
          </a:p>
        </p:txBody>
      </p:sp>
    </p:spTree>
    <p:extLst>
      <p:ext uri="{BB962C8B-B14F-4D97-AF65-F5344CB8AC3E}">
        <p14:creationId xmlns:p14="http://schemas.microsoft.com/office/powerpoint/2010/main" val="2581880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latin typeface="Arial" panose="020B0604020202020204" pitchFamily="34" charset="0"/>
                <a:cs typeface="Arial" panose="020B0604020202020204" pitchFamily="34" charset="0"/>
              </a:rPr>
              <a:t>Terminamos</a:t>
            </a:r>
            <a:r>
              <a:rPr lang="es-ES" baseline="0" dirty="0" smtClean="0">
                <a:latin typeface="Arial" panose="020B0604020202020204" pitchFamily="34" charset="0"/>
                <a:cs typeface="Arial" panose="020B0604020202020204" pitchFamily="34" charset="0"/>
              </a:rPr>
              <a:t> la sesión comentando que se pueden hacer muchas cosas para mejorar la accesibilidad cognitiva e invitando a las y los participantes a descubrirlas entrando en la</a:t>
            </a:r>
            <a:r>
              <a:rPr lang="es-ES" dirty="0" smtClean="0">
                <a:latin typeface="Arial" panose="020B0604020202020204" pitchFamily="34" charset="0"/>
                <a:cs typeface="Arial" panose="020B0604020202020204" pitchFamily="34" charset="0"/>
              </a:rPr>
              <a:t> página web del proyecto.</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La manera de llegar a la página del proyecto es entrando en la web del grupo de acción local de su comarca, o en la de </a:t>
            </a:r>
            <a:r>
              <a:rPr lang="es-ES" dirty="0" err="1" smtClean="0">
                <a:latin typeface="Arial" panose="020B0604020202020204" pitchFamily="34" charset="0"/>
                <a:cs typeface="Arial" panose="020B0604020202020204" pitchFamily="34" charset="0"/>
              </a:rPr>
              <a:t>Asprona</a:t>
            </a:r>
            <a:r>
              <a:rPr lang="es-ES" dirty="0" smtClean="0">
                <a:latin typeface="Arial" panose="020B0604020202020204" pitchFamily="34" charset="0"/>
                <a:cs typeface="Arial" panose="020B0604020202020204" pitchFamily="34" charset="0"/>
              </a:rPr>
              <a:t>, y buscando el logotipo del proyecto.</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En la diapositiva aparecen el logotipo y las direcciones web donde lo pueden encontrar. </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Si en la sala donde se hace la proyección hay </a:t>
            </a:r>
            <a:r>
              <a:rPr lang="es-ES" dirty="0" err="1" smtClean="0">
                <a:latin typeface="Arial" panose="020B0604020202020204" pitchFamily="34" charset="0"/>
                <a:cs typeface="Arial" panose="020B0604020202020204" pitchFamily="34" charset="0"/>
              </a:rPr>
              <a:t>wiffi</a:t>
            </a:r>
            <a:r>
              <a:rPr lang="es-ES" dirty="0" smtClean="0">
                <a:latin typeface="Arial" panose="020B0604020202020204" pitchFamily="34" charset="0"/>
                <a:cs typeface="Arial" panose="020B0604020202020204" pitchFamily="34" charset="0"/>
              </a:rPr>
              <a:t>, se puede entrar  directamente en la página del proyecto haciendo </a:t>
            </a:r>
            <a:r>
              <a:rPr lang="es-ES" dirty="0" err="1" smtClean="0">
                <a:latin typeface="Arial" panose="020B0604020202020204" pitchFamily="34" charset="0"/>
                <a:cs typeface="Arial" panose="020B0604020202020204" pitchFamily="34" charset="0"/>
              </a:rPr>
              <a:t>click</a:t>
            </a:r>
            <a:r>
              <a:rPr lang="es-ES" dirty="0" smtClean="0">
                <a:latin typeface="Arial" panose="020B0604020202020204" pitchFamily="34" charset="0"/>
                <a:cs typeface="Arial" panose="020B0604020202020204" pitchFamily="34" charset="0"/>
              </a:rPr>
              <a:t>  sobre el logotipo  y navegar por su contenido durante unos minutos. </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Si no hay </a:t>
            </a:r>
            <a:r>
              <a:rPr lang="es-ES" dirty="0" err="1" smtClean="0">
                <a:latin typeface="Arial" panose="020B0604020202020204" pitchFamily="34" charset="0"/>
                <a:cs typeface="Arial" panose="020B0604020202020204" pitchFamily="34" charset="0"/>
              </a:rPr>
              <a:t>wiffi</a:t>
            </a:r>
            <a:r>
              <a:rPr lang="es-ES" dirty="0" smtClean="0">
                <a:latin typeface="Arial" panose="020B0604020202020204" pitchFamily="34" charset="0"/>
                <a:cs typeface="Arial" panose="020B0604020202020204" pitchFamily="34" charset="0"/>
              </a:rPr>
              <a:t> invitamos a la gente a que lo hagan desde sus móviles. En este caso pedir que pongan la dirección web de </a:t>
            </a:r>
            <a:r>
              <a:rPr lang="es-ES" dirty="0" err="1" smtClean="0">
                <a:latin typeface="Arial" panose="020B0604020202020204" pitchFamily="34" charset="0"/>
                <a:cs typeface="Arial" panose="020B0604020202020204" pitchFamily="34" charset="0"/>
              </a:rPr>
              <a:t>Asprona</a:t>
            </a:r>
            <a:r>
              <a:rPr lang="es-ES" dirty="0" smtClean="0">
                <a:latin typeface="Arial" panose="020B0604020202020204" pitchFamily="34" charset="0"/>
                <a:cs typeface="Arial" panose="020B0604020202020204" pitchFamily="34" charset="0"/>
              </a:rPr>
              <a:t>, donde encontrarán rápidamente el logotipo.</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En la sección de recursos encontrarán muchas propuestas de actividades para mejorar la accesibilidad cognitiva en su entorno.</a:t>
            </a:r>
            <a:endParaRPr lang="es-ES"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13</a:t>
            </a:fld>
            <a:endParaRPr lang="es-ES"/>
          </a:p>
        </p:txBody>
      </p:sp>
    </p:spTree>
    <p:extLst>
      <p:ext uri="{BB962C8B-B14F-4D97-AF65-F5344CB8AC3E}">
        <p14:creationId xmlns:p14="http://schemas.microsoft.com/office/powerpoint/2010/main" val="4269188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73892DD-6F82-4B90-831D-0CDA88A692EB}" type="slidenum">
              <a:rPr lang="es-ES" smtClean="0"/>
              <a:t>14</a:t>
            </a:fld>
            <a:endParaRPr lang="es-ES"/>
          </a:p>
        </p:txBody>
      </p:sp>
    </p:spTree>
    <p:extLst>
      <p:ext uri="{BB962C8B-B14F-4D97-AF65-F5344CB8AC3E}">
        <p14:creationId xmlns:p14="http://schemas.microsoft.com/office/powerpoint/2010/main" val="1097204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52242"/>
            <a:ext cx="5438140" cy="4501348"/>
          </a:xfrm>
        </p:spPr>
        <p:txBody>
          <a:bodyPr/>
          <a:lstStyle/>
          <a:p>
            <a:pPr>
              <a:spcAft>
                <a:spcPts val="800"/>
              </a:spcAft>
              <a:tabLst>
                <a:tab pos="1127760" algn="l"/>
              </a:tabLst>
            </a:pPr>
            <a:r>
              <a:rPr lang="es-ES" dirty="0" smtClean="0">
                <a:latin typeface="Arial" panose="020B0604020202020204" pitchFamily="34" charset="0"/>
                <a:ea typeface="Calibri" panose="020F0502020204030204" pitchFamily="34" charset="0"/>
                <a:cs typeface="Arial" panose="020B0604020202020204" pitchFamily="34" charset="0"/>
              </a:rPr>
              <a:t>Hay tres tipos de accesibilidad  incluidos en lo que llamamos </a:t>
            </a:r>
            <a:r>
              <a:rPr lang="es-ES" b="1" dirty="0" smtClean="0">
                <a:latin typeface="Arial" panose="020B0604020202020204" pitchFamily="34" charset="0"/>
                <a:ea typeface="Calibri" panose="020F0502020204030204" pitchFamily="34" charset="0"/>
                <a:cs typeface="Arial" panose="020B0604020202020204" pitchFamily="34" charset="0"/>
              </a:rPr>
              <a:t>Accesibilidad </a:t>
            </a:r>
            <a:r>
              <a:rPr lang="es-ES" b="1" dirty="0">
                <a:latin typeface="Arial" panose="020B0604020202020204" pitchFamily="34" charset="0"/>
                <a:ea typeface="Calibri" panose="020F0502020204030204" pitchFamily="34" charset="0"/>
                <a:cs typeface="Arial" panose="020B0604020202020204" pitchFamily="34" charset="0"/>
              </a:rPr>
              <a:t>U</a:t>
            </a:r>
            <a:r>
              <a:rPr lang="es-ES" b="1" dirty="0" smtClean="0">
                <a:latin typeface="Arial" panose="020B0604020202020204" pitchFamily="34" charset="0"/>
                <a:ea typeface="Calibri" panose="020F0502020204030204" pitchFamily="34" charset="0"/>
                <a:cs typeface="Arial" panose="020B0604020202020204" pitchFamily="34" charset="0"/>
              </a:rPr>
              <a:t>niversal</a:t>
            </a:r>
            <a:endParaRPr lang="es-ES" b="1" dirty="0" smtClean="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1127760" algn="l"/>
              </a:tabLst>
            </a:pPr>
            <a:r>
              <a:rPr lang="es-ES" b="1" dirty="0" smtClean="0">
                <a:effectLst/>
                <a:latin typeface="Arial" panose="020B0604020202020204" pitchFamily="34" charset="0"/>
                <a:ea typeface="Calibri" panose="020F0502020204030204" pitchFamily="34" charset="0"/>
                <a:cs typeface="Arial" panose="020B0604020202020204" pitchFamily="34" charset="0"/>
              </a:rPr>
              <a:t>La </a:t>
            </a:r>
            <a:r>
              <a:rPr lang="es-ES" b="1" dirty="0">
                <a:effectLst/>
                <a:latin typeface="Arial" panose="020B0604020202020204" pitchFamily="34" charset="0"/>
                <a:ea typeface="Calibri" panose="020F0502020204030204" pitchFamily="34" charset="0"/>
                <a:cs typeface="Arial" panose="020B0604020202020204" pitchFamily="34" charset="0"/>
              </a:rPr>
              <a:t>accesibilidad física</a:t>
            </a:r>
            <a:r>
              <a:rPr lang="es-ES" dirty="0">
                <a:effectLst/>
                <a:latin typeface="Arial" panose="020B0604020202020204" pitchFamily="34" charset="0"/>
                <a:ea typeface="Calibri" panose="020F0502020204030204" pitchFamily="34" charset="0"/>
                <a:cs typeface="Arial" panose="020B0604020202020204" pitchFamily="34" charset="0"/>
              </a:rPr>
              <a:t> nos suena a bordillos, escaleras, rampas…¿Alguien sabe cómo es un baño adaptado para personas en silla de ruedas?  Tienen la puerta más ancha, más espacio para girar o unas barras para sujetarse. </a:t>
            </a:r>
          </a:p>
          <a:p>
            <a:pPr>
              <a:spcAft>
                <a:spcPts val="800"/>
              </a:spcAft>
              <a:tabLst>
                <a:tab pos="1127760" algn="l"/>
              </a:tabLst>
            </a:pPr>
            <a:r>
              <a:rPr lang="es-ES" dirty="0">
                <a:effectLst/>
                <a:latin typeface="Arial" panose="020B0604020202020204" pitchFamily="34" charset="0"/>
                <a:ea typeface="Calibri" panose="020F0502020204030204" pitchFamily="34" charset="0"/>
                <a:cs typeface="Arial" panose="020B0604020202020204" pitchFamily="34" charset="0"/>
              </a:rPr>
              <a:t> </a:t>
            </a:r>
            <a:r>
              <a:rPr lang="es-ES" b="1" dirty="0" smtClean="0">
                <a:effectLst/>
                <a:latin typeface="Arial" panose="020B0604020202020204" pitchFamily="34" charset="0"/>
                <a:ea typeface="Calibri" panose="020F0502020204030204" pitchFamily="34" charset="0"/>
                <a:cs typeface="Arial" panose="020B0604020202020204" pitchFamily="34" charset="0"/>
              </a:rPr>
              <a:t>La </a:t>
            </a:r>
            <a:r>
              <a:rPr lang="es-ES" b="1" dirty="0">
                <a:effectLst/>
                <a:latin typeface="Arial" panose="020B0604020202020204" pitchFamily="34" charset="0"/>
                <a:ea typeface="Calibri" panose="020F0502020204030204" pitchFamily="34" charset="0"/>
                <a:cs typeface="Arial" panose="020B0604020202020204" pitchFamily="34" charset="0"/>
              </a:rPr>
              <a:t>accesibilidad sensorial. </a:t>
            </a:r>
            <a:r>
              <a:rPr lang="es-ES" dirty="0">
                <a:effectLst/>
                <a:latin typeface="Arial" panose="020B0604020202020204" pitchFamily="34" charset="0"/>
                <a:ea typeface="Calibri" panose="020F0502020204030204" pitchFamily="34" charset="0"/>
                <a:cs typeface="Arial" panose="020B0604020202020204" pitchFamily="34" charset="0"/>
              </a:rPr>
              <a:t>¿Cuáles son nuestros sentidos? La vista, el oído, el olfato, el tacto y el olfato.  </a:t>
            </a:r>
          </a:p>
          <a:p>
            <a:pPr>
              <a:spcAft>
                <a:spcPts val="800"/>
              </a:spcAft>
              <a:tabLst>
                <a:tab pos="1127760" algn="l"/>
              </a:tabLst>
            </a:pPr>
            <a:r>
              <a:rPr lang="es-ES" dirty="0">
                <a:effectLst/>
                <a:latin typeface="Arial" panose="020B0604020202020204" pitchFamily="34" charset="0"/>
                <a:ea typeface="Calibri" panose="020F0502020204030204" pitchFamily="34" charset="0"/>
                <a:cs typeface="Arial" panose="020B0604020202020204" pitchFamily="34" charset="0"/>
              </a:rPr>
              <a:t>El </a:t>
            </a:r>
            <a:r>
              <a:rPr lang="es-ES" dirty="0" smtClean="0">
                <a:effectLst/>
                <a:latin typeface="Arial" panose="020B0604020202020204" pitchFamily="34" charset="0"/>
                <a:ea typeface="Calibri" panose="020F0502020204030204" pitchFamily="34" charset="0"/>
                <a:cs typeface="Arial" panose="020B0604020202020204" pitchFamily="34" charset="0"/>
              </a:rPr>
              <a:t>braille</a:t>
            </a:r>
            <a:r>
              <a:rPr lang="es-ES" dirty="0">
                <a:effectLst/>
                <a:latin typeface="Arial" panose="020B0604020202020204" pitchFamily="34" charset="0"/>
                <a:ea typeface="Calibri" panose="020F0502020204030204" pitchFamily="34" charset="0"/>
                <a:cs typeface="Arial" panose="020B0604020202020204" pitchFamily="34" charset="0"/>
              </a:rPr>
              <a:t>, la lengua de signos, semáforos con sonido, pavimento </a:t>
            </a:r>
            <a:r>
              <a:rPr lang="es-ES" dirty="0" err="1">
                <a:effectLst/>
                <a:latin typeface="Arial" panose="020B0604020202020204" pitchFamily="34" charset="0"/>
                <a:ea typeface="Calibri" panose="020F0502020204030204" pitchFamily="34" charset="0"/>
                <a:cs typeface="Arial" panose="020B0604020202020204" pitchFamily="34" charset="0"/>
              </a:rPr>
              <a:t>podotactil</a:t>
            </a:r>
            <a:r>
              <a:rPr lang="es-ES" dirty="0">
                <a:effectLst/>
                <a:latin typeface="Arial" panose="020B0604020202020204" pitchFamily="34" charset="0"/>
                <a:ea typeface="Calibri" panose="020F0502020204030204" pitchFamily="34" charset="0"/>
                <a:cs typeface="Arial" panose="020B0604020202020204" pitchFamily="34" charset="0"/>
              </a:rPr>
              <a:t> facilitan información a través de los sentidos. </a:t>
            </a:r>
          </a:p>
          <a:p>
            <a:pPr>
              <a:spcAft>
                <a:spcPts val="800"/>
              </a:spcAft>
              <a:tabLst>
                <a:tab pos="1127760" algn="l"/>
              </a:tabLst>
            </a:pPr>
            <a:r>
              <a:rPr lang="es-ES" dirty="0">
                <a:effectLst/>
                <a:latin typeface="Arial" panose="020B0604020202020204" pitchFamily="34" charset="0"/>
                <a:ea typeface="Calibri" panose="020F0502020204030204" pitchFamily="34" charset="0"/>
                <a:cs typeface="Arial" panose="020B0604020202020204" pitchFamily="34" charset="0"/>
              </a:rPr>
              <a:t> </a:t>
            </a:r>
            <a:r>
              <a:rPr lang="es-ES" b="1" dirty="0" smtClean="0">
                <a:effectLst/>
                <a:latin typeface="Arial" panose="020B0604020202020204" pitchFamily="34" charset="0"/>
                <a:ea typeface="Calibri" panose="020F0502020204030204" pitchFamily="34" charset="0"/>
                <a:cs typeface="Arial" panose="020B0604020202020204" pitchFamily="34" charset="0"/>
              </a:rPr>
              <a:t>La </a:t>
            </a:r>
            <a:r>
              <a:rPr lang="es-ES" b="1" dirty="0">
                <a:effectLst/>
                <a:latin typeface="Arial" panose="020B0604020202020204" pitchFamily="34" charset="0"/>
                <a:ea typeface="Calibri" panose="020F0502020204030204" pitchFamily="34" charset="0"/>
                <a:cs typeface="Arial" panose="020B0604020202020204" pitchFamily="34" charset="0"/>
              </a:rPr>
              <a:t>accesibilidad cognitiva. </a:t>
            </a:r>
            <a:r>
              <a:rPr lang="es-ES" dirty="0">
                <a:effectLst/>
                <a:latin typeface="Arial" panose="020B0604020202020204" pitchFamily="34" charset="0"/>
                <a:ea typeface="Calibri" panose="020F0502020204030204" pitchFamily="34" charset="0"/>
                <a:cs typeface="Arial" panose="020B0604020202020204" pitchFamily="34" charset="0"/>
              </a:rPr>
              <a:t>Está relacionada con el </a:t>
            </a:r>
            <a:r>
              <a:rPr lang="es-ES" dirty="0" smtClean="0">
                <a:effectLst/>
                <a:latin typeface="Arial" panose="020B0604020202020204" pitchFamily="34" charset="0"/>
                <a:ea typeface="Calibri" panose="020F0502020204030204" pitchFamily="34" charset="0"/>
                <a:cs typeface="Arial" panose="020B0604020202020204" pitchFamily="34" charset="0"/>
              </a:rPr>
              <a:t>conocimiento. </a:t>
            </a:r>
            <a:r>
              <a:rPr lang="es-ES" dirty="0" smtClean="0">
                <a:latin typeface="Arial" panose="020B0604020202020204" pitchFamily="34" charset="0"/>
                <a:ea typeface="Calibri" panose="020F0502020204030204" pitchFamily="34" charset="0"/>
                <a:cs typeface="Arial" panose="020B0604020202020204" pitchFamily="34" charset="0"/>
              </a:rPr>
              <a:t>Con </a:t>
            </a:r>
            <a:r>
              <a:rPr lang="es-ES" dirty="0" smtClean="0">
                <a:effectLst/>
                <a:latin typeface="Arial" panose="020B0604020202020204" pitchFamily="34" charset="0"/>
                <a:ea typeface="Calibri" panose="020F0502020204030204" pitchFamily="34" charset="0"/>
                <a:cs typeface="Arial" panose="020B0604020202020204" pitchFamily="34" charset="0"/>
              </a:rPr>
              <a:t> conocemos </a:t>
            </a:r>
            <a:r>
              <a:rPr lang="es-ES" dirty="0">
                <a:effectLst/>
                <a:latin typeface="Arial" panose="020B0604020202020204" pitchFamily="34" charset="0"/>
                <a:ea typeface="Calibri" panose="020F0502020204030204" pitchFamily="34" charset="0"/>
                <a:cs typeface="Arial" panose="020B0604020202020204" pitchFamily="34" charset="0"/>
              </a:rPr>
              <a:t>y aprendemos. </a:t>
            </a:r>
            <a:r>
              <a:rPr lang="es-ES" dirty="0">
                <a:latin typeface="Arial" panose="020B0604020202020204" pitchFamily="34" charset="0"/>
                <a:ea typeface="Calibri" panose="020F0502020204030204" pitchFamily="34" charset="0"/>
                <a:cs typeface="Arial" panose="020B0604020202020204" pitchFamily="34" charset="0"/>
              </a:rPr>
              <a:t> </a:t>
            </a:r>
            <a:r>
              <a:rPr lang="es-ES" dirty="0" smtClean="0">
                <a:latin typeface="Arial" panose="020B0604020202020204" pitchFamily="34" charset="0"/>
                <a:ea typeface="Calibri" panose="020F0502020204030204" pitchFamily="34" charset="0"/>
                <a:cs typeface="Arial" panose="020B0604020202020204" pitchFamily="34" charset="0"/>
              </a:rPr>
              <a:t>Es la  menos conocida pero sin embargo es muy importante para muchas personas.  </a:t>
            </a:r>
            <a:endParaRPr lang="es-E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2</a:t>
            </a:fld>
            <a:endParaRPr lang="es-ES_tradnl"/>
          </a:p>
        </p:txBody>
      </p:sp>
    </p:spTree>
    <p:extLst>
      <p:ext uri="{BB962C8B-B14F-4D97-AF65-F5344CB8AC3E}">
        <p14:creationId xmlns:p14="http://schemas.microsoft.com/office/powerpoint/2010/main" val="379777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19661"/>
            <a:ext cx="5438140" cy="4466987"/>
          </a:xfrm>
        </p:spPr>
        <p:txBody>
          <a:bodyPr/>
          <a:lstStyle/>
          <a:p>
            <a:pPr>
              <a:spcAft>
                <a:spcPts val="800"/>
              </a:spcAft>
              <a:tabLst>
                <a:tab pos="967740" algn="l"/>
              </a:tabLst>
            </a:pPr>
            <a:r>
              <a:rPr lang="es-ES" dirty="0" smtClean="0">
                <a:latin typeface="Arial" panose="020B0604020202020204" pitchFamily="34" charset="0"/>
                <a:ea typeface="Calibri" panose="020F0502020204030204" pitchFamily="34" charset="0"/>
                <a:cs typeface="Arial" panose="020B0604020202020204" pitchFamily="34" charset="0"/>
              </a:rPr>
              <a:t>Hay  mucha definiciones de accesibilidad cognitiva.</a:t>
            </a:r>
          </a:p>
          <a:p>
            <a:pPr>
              <a:spcAft>
                <a:spcPts val="800"/>
              </a:spcAft>
              <a:tabLst>
                <a:tab pos="967740" algn="l"/>
              </a:tabLst>
            </a:pPr>
            <a:r>
              <a:rPr lang="es-ES" dirty="0" smtClean="0">
                <a:effectLst/>
                <a:latin typeface="Arial" panose="020B0604020202020204" pitchFamily="34" charset="0"/>
                <a:ea typeface="Calibri" panose="020F0502020204030204" pitchFamily="34" charset="0"/>
                <a:cs typeface="Arial" panose="020B0604020202020204" pitchFamily="34" charset="0"/>
              </a:rPr>
              <a:t>Esta es la que propone el CERMI </a:t>
            </a:r>
          </a:p>
          <a:p>
            <a:pPr>
              <a:spcAft>
                <a:spcPts val="800"/>
              </a:spcAft>
              <a:tabLst>
                <a:tab pos="967740" algn="l"/>
              </a:tabLst>
            </a:pPr>
            <a:r>
              <a:rPr lang="es-ES" dirty="0" smtClean="0">
                <a:latin typeface="Arial" panose="020B0604020202020204" pitchFamily="34" charset="0"/>
                <a:ea typeface="Calibri" panose="020F0502020204030204" pitchFamily="34" charset="0"/>
                <a:cs typeface="Arial" panose="020B0604020202020204" pitchFamily="34" charset="0"/>
              </a:rPr>
              <a:t>El CERMI es la organización donde están representadas toda las personas con discapacidad. Aunque este es uno de los colectivos a los que más afecta la falta de accesibilidad cognitiva, no es el único, como veremos en esta presentación.</a:t>
            </a:r>
          </a:p>
          <a:p>
            <a:pPr>
              <a:spcAft>
                <a:spcPts val="800"/>
              </a:spcAft>
              <a:tabLst>
                <a:tab pos="967740" algn="l"/>
              </a:tabLst>
            </a:pPr>
            <a:r>
              <a:rPr lang="es-ES" dirty="0" smtClean="0">
                <a:latin typeface="Arial" panose="020B0604020202020204" pitchFamily="34" charset="0"/>
                <a:ea typeface="Calibri" panose="020F0502020204030204" pitchFamily="34" charset="0"/>
                <a:cs typeface="Arial" panose="020B0604020202020204" pitchFamily="34" charset="0"/>
              </a:rPr>
              <a:t>La idea es muy sencilla: Hacer que el mundo sea fácil de entender para todas las personas.</a:t>
            </a:r>
          </a:p>
          <a:p>
            <a:pPr>
              <a:spcAft>
                <a:spcPts val="800"/>
              </a:spcAft>
              <a:tabLst>
                <a:tab pos="967740" algn="l"/>
              </a:tabLst>
            </a:pP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3</a:t>
            </a:fld>
            <a:endParaRPr lang="es-ES_tradnl"/>
          </a:p>
        </p:txBody>
      </p:sp>
    </p:spTree>
    <p:extLst>
      <p:ext uri="{BB962C8B-B14F-4D97-AF65-F5344CB8AC3E}">
        <p14:creationId xmlns:p14="http://schemas.microsoft.com/office/powerpoint/2010/main" val="260337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latin typeface="Arial" panose="020B0604020202020204" pitchFamily="34" charset="0"/>
                <a:cs typeface="Arial" panose="020B0604020202020204" pitchFamily="34" charset="0"/>
              </a:rPr>
              <a:t>Cuando hablamos de accesibilidad cognitiva  nos referimos a estas tres cuestiones básicas.</a:t>
            </a:r>
          </a:p>
          <a:p>
            <a:endParaRPr lang="es-ES" dirty="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A continuación vamos a ver algunos ejemplos para entender  cada uno de estos aspectos que está implicados en la accesibilidad cognitiva.</a:t>
            </a:r>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373892DD-6F82-4B90-831D-0CDA88A692EB}" type="slidenum">
              <a:rPr lang="es-ES" smtClean="0"/>
              <a:t>4</a:t>
            </a:fld>
            <a:endParaRPr lang="es-ES"/>
          </a:p>
        </p:txBody>
      </p:sp>
    </p:spTree>
    <p:extLst>
      <p:ext uri="{BB962C8B-B14F-4D97-AF65-F5344CB8AC3E}">
        <p14:creationId xmlns:p14="http://schemas.microsoft.com/office/powerpoint/2010/main" val="118441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86603"/>
            <a:ext cx="5438140" cy="4466987"/>
          </a:xfrm>
        </p:spPr>
        <p:txBody>
          <a:bodyPr/>
          <a:lstStyle/>
          <a:p>
            <a:r>
              <a:rPr lang="es-ES_tradnl" dirty="0">
                <a:latin typeface="Arial" panose="020B0604020202020204" pitchFamily="34" charset="0"/>
                <a:cs typeface="Arial" panose="020B0604020202020204" pitchFamily="34" charset="0"/>
              </a:rPr>
              <a:t>Hablamos </a:t>
            </a:r>
            <a:r>
              <a:rPr lang="es-ES_tradnl" dirty="0" smtClean="0">
                <a:latin typeface="Arial" panose="020B0604020202020204" pitchFamily="34" charset="0"/>
                <a:cs typeface="Arial" panose="020B0604020202020204" pitchFamily="34" charset="0"/>
              </a:rPr>
              <a:t>en primer lugar de </a:t>
            </a:r>
            <a:r>
              <a:rPr lang="es-ES_tradnl" dirty="0">
                <a:latin typeface="Arial" panose="020B0604020202020204" pitchFamily="34" charset="0"/>
                <a:cs typeface="Arial" panose="020B0604020202020204" pitchFamily="34" charset="0"/>
              </a:rPr>
              <a:t>como se diferencian o se asocian los objetos y elementos del espacio entre </a:t>
            </a:r>
            <a:r>
              <a:rPr lang="es-ES_tradnl" dirty="0" smtClean="0">
                <a:latin typeface="Arial" panose="020B0604020202020204" pitchFamily="34" charset="0"/>
                <a:cs typeface="Arial" panose="020B0604020202020204" pitchFamily="34" charset="0"/>
              </a:rPr>
              <a:t>sí, porque esto es clave para saber identificar un espacio y poder acceder a él.</a:t>
            </a:r>
          </a:p>
          <a:p>
            <a:endParaRPr lang="es-ES_tradnl" dirty="0" smtClean="0">
              <a:latin typeface="Arial" panose="020B0604020202020204" pitchFamily="34" charset="0"/>
              <a:cs typeface="Arial" panose="020B0604020202020204" pitchFamily="34" charset="0"/>
            </a:endParaRPr>
          </a:p>
          <a:p>
            <a:r>
              <a:rPr lang="es-ES_tradnl" dirty="0" smtClean="0">
                <a:latin typeface="Arial" panose="020B0604020202020204" pitchFamily="34" charset="0"/>
                <a:cs typeface="Arial" panose="020B0604020202020204" pitchFamily="34" charset="0"/>
              </a:rPr>
              <a:t>Partimos de la pregunta:</a:t>
            </a:r>
            <a:endParaRPr lang="es-ES_tradnl" dirty="0">
              <a:latin typeface="Arial" panose="020B0604020202020204" pitchFamily="34" charset="0"/>
              <a:cs typeface="Arial" panose="020B0604020202020204" pitchFamily="34" charset="0"/>
            </a:endParaRPr>
          </a:p>
          <a:p>
            <a:endParaRPr lang="es-ES_tradnl" dirty="0">
              <a:latin typeface="Arial" panose="020B0604020202020204" pitchFamily="34" charset="0"/>
              <a:cs typeface="Arial" panose="020B0604020202020204" pitchFamily="34" charset="0"/>
            </a:endParaRPr>
          </a:p>
          <a:p>
            <a:pPr>
              <a:spcAft>
                <a:spcPts val="800"/>
              </a:spcAft>
              <a:tabLst>
                <a:tab pos="2849880" algn="l"/>
              </a:tabLst>
            </a:pPr>
            <a:r>
              <a:rPr lang="es-ES" b="1" dirty="0">
                <a:effectLst/>
                <a:latin typeface="Arial" panose="020B0604020202020204" pitchFamily="34" charset="0"/>
                <a:ea typeface="Calibri" panose="020F0502020204030204" pitchFamily="34" charset="0"/>
                <a:cs typeface="Arial" panose="020B0604020202020204" pitchFamily="34" charset="0"/>
              </a:rPr>
              <a:t>¿Sabrías identificar la puerta de </a:t>
            </a:r>
            <a:r>
              <a:rPr lang="es-ES" b="1" dirty="0" smtClean="0">
                <a:effectLst/>
                <a:latin typeface="Arial" panose="020B0604020202020204" pitchFamily="34" charset="0"/>
                <a:ea typeface="Calibri" panose="020F0502020204030204" pitchFamily="34" charset="0"/>
                <a:cs typeface="Arial" panose="020B0604020202020204" pitchFamily="34" charset="0"/>
              </a:rPr>
              <a:t>entrada en este lugar? </a:t>
            </a:r>
            <a:endParaRPr lang="es-ES"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2849880" algn="l"/>
              </a:tabLst>
            </a:pPr>
            <a:r>
              <a:rPr lang="es-ES" dirty="0" smtClean="0">
                <a:effectLst/>
                <a:latin typeface="Arial" panose="020B0604020202020204" pitchFamily="34" charset="0"/>
                <a:ea typeface="Calibri" panose="020F0502020204030204" pitchFamily="34" charset="0"/>
                <a:cs typeface="Arial" panose="020B0604020202020204" pitchFamily="34" charset="0"/>
              </a:rPr>
              <a:t>Esta </a:t>
            </a:r>
            <a:r>
              <a:rPr lang="es-ES" dirty="0">
                <a:effectLst/>
                <a:latin typeface="Arial" panose="020B0604020202020204" pitchFamily="34" charset="0"/>
                <a:ea typeface="Calibri" panose="020F0502020204030204" pitchFamily="34" charset="0"/>
                <a:cs typeface="Arial" panose="020B0604020202020204" pitchFamily="34" charset="0"/>
              </a:rPr>
              <a:t>foto es de la piscina municipal de Hellín. No vemos ningún cartel de entrada y las puertas laterales son iguales y </a:t>
            </a:r>
            <a:r>
              <a:rPr lang="es-ES" dirty="0" smtClean="0">
                <a:effectLst/>
                <a:latin typeface="Arial" panose="020B0604020202020204" pitchFamily="34" charset="0"/>
                <a:ea typeface="Calibri" panose="020F0502020204030204" pitchFamily="34" charset="0"/>
                <a:cs typeface="Arial" panose="020B0604020202020204" pitchFamily="34" charset="0"/>
              </a:rPr>
              <a:t>hay un </a:t>
            </a:r>
            <a:r>
              <a:rPr lang="es-ES" dirty="0">
                <a:effectLst/>
                <a:latin typeface="Arial" panose="020B0604020202020204" pitchFamily="34" charset="0"/>
                <a:ea typeface="Calibri" panose="020F0502020204030204" pitchFamily="34" charset="0"/>
                <a:cs typeface="Arial" panose="020B0604020202020204" pitchFamily="34" charset="0"/>
              </a:rPr>
              <a:t>macetero que impide la entrada por la puerta central. </a:t>
            </a:r>
          </a:p>
          <a:p>
            <a:pPr>
              <a:spcAft>
                <a:spcPts val="800"/>
              </a:spcAft>
              <a:tabLst>
                <a:tab pos="2849880" algn="l"/>
              </a:tabLst>
            </a:pPr>
            <a:r>
              <a:rPr lang="es-ES" b="1" dirty="0">
                <a:effectLst/>
                <a:latin typeface="Arial" panose="020B0604020202020204" pitchFamily="34" charset="0"/>
                <a:ea typeface="Calibri" panose="020F0502020204030204" pitchFamily="34" charset="0"/>
                <a:cs typeface="Arial" panose="020B0604020202020204" pitchFamily="34" charset="0"/>
              </a:rPr>
              <a:t>¿Habéis tenido alguna situación parecida a esta? </a:t>
            </a:r>
            <a:endParaRPr lang="es-ES" b="1" dirty="0" smtClean="0">
              <a:effectLst/>
              <a:latin typeface="Arial" panose="020B0604020202020204" pitchFamily="34" charset="0"/>
              <a:ea typeface="Calibri" panose="020F0502020204030204" pitchFamily="34" charset="0"/>
              <a:cs typeface="Arial" panose="020B0604020202020204" pitchFamily="34" charset="0"/>
            </a:endParaRPr>
          </a:p>
          <a:p>
            <a:r>
              <a:rPr lang="es-ES_tradnl" dirty="0" smtClean="0">
                <a:latin typeface="Arial" panose="020B0604020202020204" pitchFamily="34" charset="0"/>
                <a:cs typeface="Arial" panose="020B0604020202020204" pitchFamily="34" charset="0"/>
              </a:rPr>
              <a:t>Les </a:t>
            </a:r>
            <a:r>
              <a:rPr lang="es-ES_tradnl" dirty="0">
                <a:latin typeface="Arial" panose="020B0604020202020204" pitchFamily="34" charset="0"/>
                <a:cs typeface="Arial" panose="020B0604020202020204" pitchFamily="34" charset="0"/>
              </a:rPr>
              <a:t>preguntamos sobre sus experiencias particulares en situaciones cotidianas y ponemos ejemplos que hayamos vivido </a:t>
            </a:r>
            <a:r>
              <a:rPr lang="es-ES_tradnl" dirty="0" smtClean="0">
                <a:latin typeface="Arial" panose="020B0604020202020204" pitchFamily="34" charset="0"/>
                <a:cs typeface="Arial" panose="020B0604020202020204" pitchFamily="34" charset="0"/>
              </a:rPr>
              <a:t>nosotras, u otras  </a:t>
            </a:r>
            <a:r>
              <a:rPr lang="es-ES_tradnl" dirty="0">
                <a:latin typeface="Arial" panose="020B0604020202020204" pitchFamily="34" charset="0"/>
                <a:cs typeface="Arial" panose="020B0604020202020204" pitchFamily="34" charset="0"/>
              </a:rPr>
              <a:t>personas </a:t>
            </a:r>
            <a:r>
              <a:rPr lang="es-ES_tradnl" dirty="0" smtClean="0">
                <a:latin typeface="Arial" panose="020B0604020202020204" pitchFamily="34" charset="0"/>
                <a:cs typeface="Arial" panose="020B0604020202020204" pitchFamily="34" charset="0"/>
              </a:rPr>
              <a:t>que conozcamos que tengan alguna dificultad de comprensión</a:t>
            </a:r>
            <a:endParaRPr lang="es-ES_tradnl" dirty="0">
              <a:latin typeface="Arial" panose="020B0604020202020204" pitchFamily="34" charset="0"/>
              <a:cs typeface="Arial" panose="020B0604020202020204" pitchFamily="34" charset="0"/>
            </a:endParaRPr>
          </a:p>
          <a:p>
            <a:endParaRPr lang="es-ES_tradnl" dirty="0">
              <a:latin typeface="Arial" panose="020B0604020202020204" pitchFamily="34" charset="0"/>
              <a:cs typeface="Arial" panose="020B0604020202020204" pitchFamily="34" charset="0"/>
            </a:endParaRPr>
          </a:p>
          <a:p>
            <a:pPr>
              <a:spcAft>
                <a:spcPts val="800"/>
              </a:spcAft>
              <a:tabLst>
                <a:tab pos="2849880" algn="l"/>
              </a:tabLst>
            </a:pPr>
            <a:endParaRPr lang="es-ES" dirty="0">
              <a:effectLst/>
              <a:latin typeface="Arial" panose="020B0604020202020204" pitchFamily="34" charset="0"/>
              <a:ea typeface="Calibri" panose="020F0502020204030204" pitchFamily="34" charset="0"/>
              <a:cs typeface="Arial" panose="020B0604020202020204" pitchFamily="34" charset="0"/>
            </a:endParaRPr>
          </a:p>
          <a:p>
            <a:endParaRPr lang="es-ES_tradnl" dirty="0"/>
          </a:p>
          <a:p>
            <a:endParaRPr lang="es-ES" dirty="0"/>
          </a:p>
        </p:txBody>
      </p:sp>
      <p:sp>
        <p:nvSpPr>
          <p:cNvPr id="4" name="Marcador de número de diapositiva 3"/>
          <p:cNvSpPr>
            <a:spLocks noGrp="1"/>
          </p:cNvSpPr>
          <p:nvPr>
            <p:ph type="sldNum" sz="quarter" idx="10"/>
          </p:nvPr>
        </p:nvSpPr>
        <p:spPr/>
        <p:txBody>
          <a:bodyPr/>
          <a:lstStyle/>
          <a:p>
            <a:fld id="{E11FAB2C-3006-4DE8-A31F-57C0B7F20D4F}" type="slidenum">
              <a:rPr lang="es-ES" smtClean="0"/>
              <a:t>5</a:t>
            </a:fld>
            <a:endParaRPr lang="es-ES"/>
          </a:p>
        </p:txBody>
      </p:sp>
    </p:spTree>
    <p:extLst>
      <p:ext uri="{BB962C8B-B14F-4D97-AF65-F5344CB8AC3E}">
        <p14:creationId xmlns:p14="http://schemas.microsoft.com/office/powerpoint/2010/main" val="2572160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97833"/>
            <a:ext cx="5438140" cy="4466987"/>
          </a:xfrm>
        </p:spPr>
        <p:txBody>
          <a:bodyPr/>
          <a:lstStyle/>
          <a:p>
            <a:r>
              <a:rPr lang="es-ES_tradnl" dirty="0" smtClean="0">
                <a:latin typeface="Arial" panose="020B0604020202020204" pitchFamily="34" charset="0"/>
                <a:cs typeface="Arial" panose="020B0604020202020204" pitchFamily="34" charset="0"/>
              </a:rPr>
              <a:t>Hablamos ahora  </a:t>
            </a:r>
            <a:r>
              <a:rPr lang="es-ES_tradnl" dirty="0">
                <a:latin typeface="Arial" panose="020B0604020202020204" pitchFamily="34" charset="0"/>
                <a:cs typeface="Arial" panose="020B0604020202020204" pitchFamily="34" charset="0"/>
              </a:rPr>
              <a:t>de la importancia de la información: qué pasa cuando la información es confusa y no está destacada la principal o relevante.</a:t>
            </a:r>
          </a:p>
          <a:p>
            <a:endParaRPr lang="es-ES_tradnl" dirty="0">
              <a:latin typeface="Arial" panose="020B0604020202020204" pitchFamily="34" charset="0"/>
              <a:cs typeface="Arial" panose="020B0604020202020204" pitchFamily="34" charset="0"/>
            </a:endParaRPr>
          </a:p>
          <a:p>
            <a:pPr>
              <a:spcAft>
                <a:spcPts val="800"/>
              </a:spcAft>
              <a:tabLst>
                <a:tab pos="1455420" algn="l"/>
              </a:tabLst>
            </a:pPr>
            <a:r>
              <a:rPr lang="es-ES" b="1" dirty="0">
                <a:effectLst/>
                <a:latin typeface="Arial" panose="020B0604020202020204" pitchFamily="34" charset="0"/>
                <a:ea typeface="Calibri" panose="020F0502020204030204" pitchFamily="34" charset="0"/>
                <a:cs typeface="Arial" panose="020B0604020202020204" pitchFamily="34" charset="0"/>
              </a:rPr>
              <a:t>Viendo la foto de la derecha, ¿Qué tipo de espacio es este?</a:t>
            </a:r>
          </a:p>
          <a:p>
            <a:pPr>
              <a:spcAft>
                <a:spcPts val="800"/>
              </a:spcAft>
              <a:tabLst>
                <a:tab pos="1455420" algn="l"/>
              </a:tabLst>
            </a:pPr>
            <a:r>
              <a:rPr lang="es-ES" dirty="0">
                <a:effectLst/>
                <a:latin typeface="Arial" panose="020B0604020202020204" pitchFamily="34" charset="0"/>
                <a:ea typeface="Calibri" panose="020F0502020204030204" pitchFamily="34" charset="0"/>
                <a:cs typeface="Arial" panose="020B0604020202020204" pitchFamily="34" charset="0"/>
              </a:rPr>
              <a:t>Nos encontramos con la estación de tren de Valencia. Sobre la puerta, que no se ve, hay un rótulo con el nombre de la estación, el logo de Adif y el icono de un tren. Lo que más destaca son los anuncios de las tiendas que están dentro de la estación, pareciendo más un centro comercial que una estación de tren.</a:t>
            </a:r>
            <a:endParaRPr lang="es-ES" b="1" dirty="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1455420" algn="l"/>
              </a:tabLst>
            </a:pPr>
            <a:r>
              <a:rPr lang="es-ES" b="1" dirty="0">
                <a:effectLst/>
                <a:latin typeface="Arial" panose="020B0604020202020204" pitchFamily="34" charset="0"/>
                <a:ea typeface="Calibri" panose="020F0502020204030204" pitchFamily="34" charset="0"/>
                <a:cs typeface="Arial" panose="020B0604020202020204" pitchFamily="34" charset="0"/>
              </a:rPr>
              <a:t> </a:t>
            </a:r>
            <a:r>
              <a:rPr lang="es-ES" b="1" dirty="0" smtClean="0">
                <a:effectLst/>
                <a:latin typeface="Arial" panose="020B0604020202020204" pitchFamily="34" charset="0"/>
                <a:ea typeface="Calibri" panose="020F0502020204030204" pitchFamily="34" charset="0"/>
                <a:cs typeface="Arial" panose="020B0604020202020204" pitchFamily="34" charset="0"/>
              </a:rPr>
              <a:t>Mirando </a:t>
            </a:r>
            <a:r>
              <a:rPr lang="es-ES" b="1" dirty="0">
                <a:effectLst/>
                <a:latin typeface="Arial" panose="020B0604020202020204" pitchFamily="34" charset="0"/>
                <a:ea typeface="Calibri" panose="020F0502020204030204" pitchFamily="34" charset="0"/>
                <a:cs typeface="Arial" panose="020B0604020202020204" pitchFamily="34" charset="0"/>
              </a:rPr>
              <a:t>la foto de la derecha ¿Y este?</a:t>
            </a:r>
          </a:p>
          <a:p>
            <a:pPr>
              <a:spcAft>
                <a:spcPts val="800"/>
              </a:spcAft>
              <a:tabLst>
                <a:tab pos="1455420" algn="l"/>
              </a:tabLst>
            </a:pPr>
            <a:r>
              <a:rPr lang="es-ES" dirty="0">
                <a:effectLst/>
                <a:latin typeface="Arial" panose="020B0604020202020204" pitchFamily="34" charset="0"/>
                <a:ea typeface="Calibri" panose="020F0502020204030204" pitchFamily="34" charset="0"/>
                <a:cs typeface="Arial" panose="020B0604020202020204" pitchFamily="34" charset="0"/>
              </a:rPr>
              <a:t>Es una clínica dental de Madrid. Esta situada en una calle muy estrecha y tienes que caminar cerca de la fachada. Esto impide que veas el rótulo. Aquí lo que destaca es la publicidad con esas fotos, lo que nos hace pensar que es un gimnasio. </a:t>
            </a:r>
          </a:p>
          <a:p>
            <a:pPr>
              <a:spcAft>
                <a:spcPts val="800"/>
              </a:spcAft>
              <a:tabLst>
                <a:tab pos="1455420" algn="l"/>
              </a:tabLst>
            </a:pPr>
            <a:r>
              <a:rPr lang="es-ES" dirty="0">
                <a:effectLst/>
                <a:latin typeface="Arial" panose="020B0604020202020204" pitchFamily="34" charset="0"/>
                <a:ea typeface="Calibri" panose="020F0502020204030204" pitchFamily="34" charset="0"/>
                <a:cs typeface="Arial" panose="020B0604020202020204" pitchFamily="34" charset="0"/>
              </a:rPr>
              <a:t> </a:t>
            </a:r>
            <a:r>
              <a:rPr lang="es-ES" dirty="0" smtClean="0">
                <a:effectLst/>
                <a:latin typeface="Arial" panose="020B0604020202020204" pitchFamily="34" charset="0"/>
                <a:ea typeface="Calibri" panose="020F0502020204030204" pitchFamily="34" charset="0"/>
                <a:cs typeface="Arial" panose="020B0604020202020204" pitchFamily="34" charset="0"/>
              </a:rPr>
              <a:t>Con </a:t>
            </a:r>
            <a:r>
              <a:rPr lang="es-ES" dirty="0">
                <a:effectLst/>
                <a:latin typeface="Arial" panose="020B0604020202020204" pitchFamily="34" charset="0"/>
                <a:ea typeface="Calibri" panose="020F0502020204030204" pitchFamily="34" charset="0"/>
                <a:cs typeface="Arial" panose="020B0604020202020204" pitchFamily="34" charset="0"/>
              </a:rPr>
              <a:t>estas fotos os mostramos que pasa cuando la información es confusa y no </a:t>
            </a:r>
            <a:r>
              <a:rPr lang="es-ES" dirty="0" smtClean="0">
                <a:effectLst/>
                <a:latin typeface="Arial" panose="020B0604020202020204" pitchFamily="34" charset="0"/>
                <a:ea typeface="Calibri" panose="020F0502020204030204" pitchFamily="34" charset="0"/>
                <a:cs typeface="Arial" panose="020B0604020202020204" pitchFamily="34" charset="0"/>
              </a:rPr>
              <a:t>destaca </a:t>
            </a:r>
            <a:r>
              <a:rPr lang="es-ES" dirty="0">
                <a:effectLst/>
                <a:latin typeface="Arial" panose="020B0604020202020204" pitchFamily="34" charset="0"/>
                <a:ea typeface="Calibri" panose="020F0502020204030204" pitchFamily="34" charset="0"/>
                <a:cs typeface="Arial" panose="020B0604020202020204" pitchFamily="34" charset="0"/>
              </a:rPr>
              <a:t>lo más importante</a:t>
            </a:r>
            <a:r>
              <a:rPr lang="es-ES" dirty="0" smtClean="0">
                <a:effectLst/>
                <a:latin typeface="Arial" panose="020B0604020202020204" pitchFamily="34" charset="0"/>
                <a:ea typeface="Calibri" panose="020F0502020204030204" pitchFamily="34" charset="0"/>
                <a:cs typeface="Arial" panose="020B0604020202020204" pitchFamily="34" charset="0"/>
              </a:rPr>
              <a:t>.</a:t>
            </a:r>
          </a:p>
          <a:p>
            <a:pPr>
              <a:spcAft>
                <a:spcPts val="800"/>
              </a:spcAft>
              <a:tabLst>
                <a:tab pos="1455420" algn="l"/>
              </a:tabLst>
            </a:pPr>
            <a:r>
              <a:rPr lang="es-ES_tradnl" dirty="0">
                <a:latin typeface="Arial" panose="020B0604020202020204" pitchFamily="34" charset="0"/>
                <a:cs typeface="Arial" panose="020B0604020202020204" pitchFamily="34" charset="0"/>
              </a:rPr>
              <a:t>Les preguntamos sobre sus experiencias particulares en situaciones cotidianas y ponemos ejemplos que hayamos vivido nosotros y personas con discapacidad intelectual.</a:t>
            </a:r>
          </a:p>
          <a:p>
            <a:pPr>
              <a:spcAft>
                <a:spcPts val="800"/>
              </a:spcAft>
              <a:tabLst>
                <a:tab pos="1455420" algn="l"/>
              </a:tabLst>
            </a:pPr>
            <a:endParaRPr lang="es-ES" dirty="0" smtClean="0">
              <a:effectLst/>
              <a:latin typeface="Arial" panose="020B0604020202020204" pitchFamily="34" charset="0"/>
              <a:ea typeface="Calibri" panose="020F0502020204030204" pitchFamily="34" charset="0"/>
              <a:cs typeface="Arial" panose="020B0604020202020204" pitchFamily="34" charset="0"/>
            </a:endParaRPr>
          </a:p>
          <a:p>
            <a:pPr>
              <a:spcAft>
                <a:spcPts val="800"/>
              </a:spcAft>
              <a:tabLst>
                <a:tab pos="1455420" algn="l"/>
              </a:tabLst>
            </a:pPr>
            <a:endParaRPr lang="es-E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6</a:t>
            </a:fld>
            <a:endParaRPr lang="es-ES_tradnl"/>
          </a:p>
        </p:txBody>
      </p:sp>
    </p:spTree>
    <p:extLst>
      <p:ext uri="{BB962C8B-B14F-4D97-AF65-F5344CB8AC3E}">
        <p14:creationId xmlns:p14="http://schemas.microsoft.com/office/powerpoint/2010/main" val="179972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86603"/>
            <a:ext cx="5438140" cy="4466987"/>
          </a:xfrm>
        </p:spPr>
        <p:txBody>
          <a:bodyPr/>
          <a:lstStyle/>
          <a:p>
            <a:pPr>
              <a:spcAft>
                <a:spcPts val="800"/>
              </a:spcAft>
              <a:tabLst>
                <a:tab pos="1188720" algn="l"/>
              </a:tabLst>
            </a:pPr>
            <a:endParaRPr lang="es-ES" dirty="0" smtClean="0">
              <a:effectLst/>
              <a:latin typeface="Arial" panose="020B060402020202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smtClean="0">
                <a:effectLst/>
                <a:latin typeface="Arial" panose="020B0604020202020204" pitchFamily="34" charset="0"/>
                <a:ea typeface="Calibri" panose="020F0502020204030204" pitchFamily="34" charset="0"/>
                <a:cs typeface="Times New Roman" panose="02020603050405020304" pitchFamily="18" charset="0"/>
              </a:rPr>
              <a:t>Viendo </a:t>
            </a:r>
            <a:r>
              <a:rPr lang="es-ES" dirty="0">
                <a:effectLst/>
                <a:latin typeface="Arial" panose="020B0604020202020204" pitchFamily="34" charset="0"/>
                <a:ea typeface="Calibri" panose="020F0502020204030204" pitchFamily="34" charset="0"/>
                <a:cs typeface="Times New Roman" panose="02020603050405020304" pitchFamily="18" charset="0"/>
              </a:rPr>
              <a:t>la foto de la izquierda </a:t>
            </a:r>
            <a:r>
              <a:rPr lang="es-ES" b="1" dirty="0">
                <a:effectLst/>
                <a:latin typeface="Arial" panose="020B0604020202020204" pitchFamily="34" charset="0"/>
                <a:ea typeface="Calibri" panose="020F0502020204030204" pitchFamily="34" charset="0"/>
                <a:cs typeface="Times New Roman" panose="02020603050405020304" pitchFamily="18" charset="0"/>
              </a:rPr>
              <a:t>¿Cuánto tiempo tardas en encontrar el cartel explicativo?</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a:effectLst/>
                <a:latin typeface="Arial" panose="020B0604020202020204" pitchFamily="34" charset="0"/>
                <a:ea typeface="Calibri" panose="020F0502020204030204" pitchFamily="34" charset="0"/>
                <a:cs typeface="Times New Roman" panose="02020603050405020304" pitchFamily="18" charset="0"/>
              </a:rPr>
              <a:t>Es muy importante la información que encontramos a la entrada de algunos edificios como bibliotecas, centros socioculturales, ayuntamientos. Nos puede interesar el horario, algún número de teléfono,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a:effectLst/>
                <a:latin typeface="Arial" panose="020B0604020202020204" pitchFamily="34" charset="0"/>
                <a:ea typeface="Calibri" panose="020F0502020204030204" pitchFamily="34" charset="0"/>
                <a:cs typeface="Times New Roman" panose="02020603050405020304" pitchFamily="18" charset="0"/>
              </a:rPr>
              <a:t>Suele haber un panel de corcho con información. A veces hay demasiada información y pierdes el tiempo buscando la información que te hace falta. </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a:effectLst/>
                <a:latin typeface="Arial" panose="020B0604020202020204" pitchFamily="34" charset="0"/>
                <a:ea typeface="Calibri" panose="020F0502020204030204" pitchFamily="34" charset="0"/>
                <a:cs typeface="Times New Roman" panose="02020603050405020304" pitchFamily="18" charset="0"/>
              </a:rPr>
              <a:t> </a:t>
            </a:r>
            <a:r>
              <a:rPr lang="es-ES" dirty="0" smtClean="0">
                <a:effectLst/>
                <a:latin typeface="Arial" panose="020B0604020202020204" pitchFamily="34" charset="0"/>
                <a:ea typeface="Calibri" panose="020F0502020204030204" pitchFamily="34" charset="0"/>
                <a:cs typeface="Times New Roman" panose="02020603050405020304" pitchFamily="18" charset="0"/>
              </a:rPr>
              <a:t>Mirando </a:t>
            </a:r>
            <a:r>
              <a:rPr lang="es-ES" dirty="0">
                <a:effectLst/>
                <a:latin typeface="Arial" panose="020B0604020202020204" pitchFamily="34" charset="0"/>
                <a:ea typeface="Calibri" panose="020F0502020204030204" pitchFamily="34" charset="0"/>
                <a:cs typeface="Times New Roman" panose="02020603050405020304" pitchFamily="18" charset="0"/>
              </a:rPr>
              <a:t>la foto de la derecha, </a:t>
            </a:r>
            <a:r>
              <a:rPr lang="es-ES" b="1" dirty="0">
                <a:effectLst/>
                <a:latin typeface="Arial" panose="020B0604020202020204" pitchFamily="34" charset="0"/>
                <a:ea typeface="Calibri" panose="020F0502020204030204" pitchFamily="34" charset="0"/>
                <a:cs typeface="Times New Roman" panose="02020603050405020304" pitchFamily="18" charset="0"/>
              </a:rPr>
              <a:t>¿dónde buscarías los horarios y la información principal?</a:t>
            </a:r>
            <a:endParaRPr lang="es-ES" b="1"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a:effectLst/>
                <a:latin typeface="Arial" panose="020B0604020202020204" pitchFamily="34" charset="0"/>
                <a:ea typeface="Calibri" panose="020F0502020204030204" pitchFamily="34" charset="0"/>
                <a:cs typeface="Times New Roman" panose="02020603050405020304" pitchFamily="18" charset="0"/>
              </a:rPr>
              <a:t>Si hay mucha información, lo mejor es organizar y ordenar la información para ir a lo que te interesa. Como por ejemplo el horario de abierto y cerrado, las actividades semanales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tabLst>
                <a:tab pos="1188720" algn="l"/>
              </a:tabLst>
            </a:pPr>
            <a:r>
              <a:rPr lang="es-ES" dirty="0">
                <a:effectLst/>
                <a:latin typeface="Arial" panose="020B0604020202020204" pitchFamily="34" charset="0"/>
                <a:ea typeface="Calibri" panose="020F0502020204030204" pitchFamily="34" charset="0"/>
                <a:cs typeface="Times New Roman" panose="02020603050405020304" pitchFamily="18" charset="0"/>
              </a:rPr>
              <a:t>¿Tenéis alguna anécdota </a:t>
            </a:r>
            <a:r>
              <a:rPr lang="es-ES" dirty="0" smtClean="0">
                <a:effectLst/>
                <a:latin typeface="Arial" panose="020B0604020202020204" pitchFamily="34" charset="0"/>
                <a:ea typeface="Calibri" panose="020F0502020204030204" pitchFamily="34" charset="0"/>
                <a:cs typeface="Times New Roman" panose="02020603050405020304" pitchFamily="18" charset="0"/>
              </a:rPr>
              <a:t>o experiencia relacionada </a:t>
            </a:r>
            <a:r>
              <a:rPr lang="es-ES" dirty="0">
                <a:effectLst/>
                <a:latin typeface="Arial" panose="020B0604020202020204" pitchFamily="34" charset="0"/>
                <a:ea typeface="Calibri" panose="020F0502020204030204" pitchFamily="34" charset="0"/>
                <a:cs typeface="Times New Roman" panose="02020603050405020304" pitchFamily="18" charset="0"/>
              </a:rPr>
              <a:t>con estas situaciones?</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7</a:t>
            </a:fld>
            <a:endParaRPr lang="es-ES_tradnl"/>
          </a:p>
        </p:txBody>
      </p:sp>
    </p:spTree>
    <p:extLst>
      <p:ext uri="{BB962C8B-B14F-4D97-AF65-F5344CB8AC3E}">
        <p14:creationId xmlns:p14="http://schemas.microsoft.com/office/powerpoint/2010/main" val="3898283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86603"/>
            <a:ext cx="5438140" cy="4466987"/>
          </a:xfrm>
        </p:spPr>
        <p:txBody>
          <a:bodyPr/>
          <a:lstStyle/>
          <a:p>
            <a:r>
              <a:rPr lang="es-ES_tradnl" dirty="0" smtClean="0">
                <a:latin typeface="Arial" panose="020B0604020202020204" pitchFamily="34" charset="0"/>
                <a:cs typeface="Arial" panose="020B0604020202020204" pitchFamily="34" charset="0"/>
              </a:rPr>
              <a:t>Seguimos hablando de </a:t>
            </a:r>
            <a:r>
              <a:rPr lang="es-ES_tradnl" dirty="0">
                <a:latin typeface="Arial" panose="020B0604020202020204" pitchFamily="34" charset="0"/>
                <a:cs typeface="Arial" panose="020B0604020202020204" pitchFamily="34" charset="0"/>
              </a:rPr>
              <a:t>la importancia de la </a:t>
            </a:r>
            <a:r>
              <a:rPr lang="es-ES_tradnl" dirty="0" smtClean="0">
                <a:latin typeface="Arial" panose="020B0604020202020204" pitchFamily="34" charset="0"/>
                <a:cs typeface="Arial" panose="020B0604020202020204" pitchFamily="34" charset="0"/>
              </a:rPr>
              <a:t>información gráfica o escrita : </a:t>
            </a:r>
            <a:r>
              <a:rPr lang="es-ES_tradnl" dirty="0">
                <a:latin typeface="Arial" panose="020B0604020202020204" pitchFamily="34" charset="0"/>
                <a:cs typeface="Arial" panose="020B0604020202020204" pitchFamily="34" charset="0"/>
              </a:rPr>
              <a:t>la necesidad de elaborar </a:t>
            </a:r>
            <a:r>
              <a:rPr lang="es-ES_tradnl" dirty="0" smtClean="0">
                <a:latin typeface="Arial" panose="020B0604020202020204" pitchFamily="34" charset="0"/>
                <a:cs typeface="Arial" panose="020B0604020202020204" pitchFamily="34" charset="0"/>
              </a:rPr>
              <a:t> </a:t>
            </a:r>
            <a:r>
              <a:rPr lang="es-ES_tradnl" dirty="0">
                <a:latin typeface="Arial" panose="020B0604020202020204" pitchFamily="34" charset="0"/>
                <a:cs typeface="Arial" panose="020B0604020202020204" pitchFamily="34" charset="0"/>
              </a:rPr>
              <a:t>sencillos y apoyar con pictogramas o iconos.</a:t>
            </a:r>
          </a:p>
          <a:p>
            <a:pPr marL="0" marR="0" lvl="0" indent="0" algn="l" defTabSz="914400" rtl="0" eaLnBrk="1" fontAlgn="auto" latinLnBrk="0" hangingPunct="1">
              <a:spcBef>
                <a:spcPts val="0"/>
              </a:spcBef>
              <a:spcAft>
                <a:spcPts val="0"/>
              </a:spcAft>
              <a:buClrTx/>
              <a:buSzTx/>
              <a:buFontTx/>
              <a:buNone/>
              <a:tabLst/>
              <a:defRPr/>
            </a:pPr>
            <a:r>
              <a:rPr lang="es-ES_tradnl" dirty="0">
                <a:latin typeface="Arial" panose="020B0604020202020204" pitchFamily="34" charset="0"/>
                <a:cs typeface="Arial" panose="020B0604020202020204" pitchFamily="34" charset="0"/>
              </a:rPr>
              <a:t>Les preguntamos sobre sus experiencias particulares en situaciones en las que hay que manejar información compleja (trámites en ayuntamientos, hacienda...) y ponemos ejemplos que hayamos vivido nosotros y personas con discapacidad intelectual.</a:t>
            </a:r>
          </a:p>
          <a:p>
            <a:endParaRPr lang="es-ES_tradnl" dirty="0">
              <a:latin typeface="Arial" panose="020B0604020202020204" pitchFamily="34" charset="0"/>
              <a:cs typeface="Arial" panose="020B0604020202020204" pitchFamily="34" charset="0"/>
            </a:endParaRPr>
          </a:p>
          <a:p>
            <a:r>
              <a:rPr lang="es-ES_tradnl" dirty="0" smtClean="0">
                <a:latin typeface="Arial" panose="020B0604020202020204" pitchFamily="34" charset="0"/>
                <a:cs typeface="Arial" panose="020B0604020202020204" pitchFamily="34" charset="0"/>
              </a:rPr>
              <a:t>En esta diapositiva y las siguientes, vemos  </a:t>
            </a:r>
            <a:r>
              <a:rPr lang="es-ES_tradnl" dirty="0">
                <a:latin typeface="Arial" panose="020B0604020202020204" pitchFamily="34" charset="0"/>
                <a:cs typeface="Arial" panose="020B0604020202020204" pitchFamily="34" charset="0"/>
              </a:rPr>
              <a:t>diferentes sistemas </a:t>
            </a:r>
            <a:r>
              <a:rPr lang="es-ES_tradnl" dirty="0" smtClean="0">
                <a:latin typeface="Arial" panose="020B0604020202020204" pitchFamily="34" charset="0"/>
                <a:cs typeface="Arial" panose="020B0604020202020204" pitchFamily="34" charset="0"/>
              </a:rPr>
              <a:t>para hacer que la información sea fácil </a:t>
            </a:r>
            <a:r>
              <a:rPr lang="es-ES_tradnl" dirty="0">
                <a:latin typeface="Arial" panose="020B0604020202020204" pitchFamily="34" charset="0"/>
                <a:cs typeface="Arial" panose="020B0604020202020204" pitchFamily="34" charset="0"/>
              </a:rPr>
              <a:t>de entender</a:t>
            </a:r>
            <a:r>
              <a:rPr lang="es-ES_tradnl" dirty="0" smtClean="0">
                <a:latin typeface="Arial" panose="020B0604020202020204" pitchFamily="34" charset="0"/>
                <a:cs typeface="Arial" panose="020B0604020202020204" pitchFamily="34" charset="0"/>
              </a:rPr>
              <a:t>.</a:t>
            </a:r>
          </a:p>
          <a:p>
            <a:endParaRPr lang="es-ES_tradnl" dirty="0">
              <a:latin typeface="Arial" panose="020B0604020202020204" pitchFamily="34" charset="0"/>
              <a:cs typeface="Arial" panose="020B0604020202020204" pitchFamily="34" charset="0"/>
            </a:endParaRPr>
          </a:p>
          <a:p>
            <a:pPr>
              <a:spcAft>
                <a:spcPts val="800"/>
              </a:spcAft>
            </a:pPr>
            <a:r>
              <a:rPr lang="es-ES" dirty="0">
                <a:effectLst/>
                <a:latin typeface="Arial" panose="020B0604020202020204" pitchFamily="34" charset="0"/>
                <a:ea typeface="Calibri" panose="020F0502020204030204" pitchFamily="34" charset="0"/>
                <a:cs typeface="Arial" panose="020B0604020202020204" pitchFamily="34" charset="0"/>
              </a:rPr>
              <a:t>Sin leer y viendo los dos carteles </a:t>
            </a:r>
            <a:r>
              <a:rPr lang="es-ES" b="1" dirty="0">
                <a:effectLst/>
                <a:latin typeface="Arial" panose="020B0604020202020204" pitchFamily="34" charset="0"/>
                <a:ea typeface="Calibri" panose="020F0502020204030204" pitchFamily="34" charset="0"/>
                <a:cs typeface="Arial" panose="020B0604020202020204" pitchFamily="34" charset="0"/>
              </a:rPr>
              <a:t>¿Qué cartel prefieres o te resulta más fácil de entender? </a:t>
            </a:r>
          </a:p>
          <a:p>
            <a:pPr>
              <a:spcAft>
                <a:spcPts val="800"/>
              </a:spcAft>
            </a:pPr>
            <a:r>
              <a:rPr lang="es-ES" dirty="0">
                <a:effectLst/>
                <a:latin typeface="Arial" panose="020B0604020202020204" pitchFamily="34" charset="0"/>
                <a:ea typeface="Calibri" panose="020F0502020204030204" pitchFamily="34" charset="0"/>
                <a:cs typeface="Arial" panose="020B0604020202020204" pitchFamily="34" charset="0"/>
              </a:rPr>
              <a:t>El más fácil de entender es el de la izquierda. En el diseño se han empleado pictogramas junto al texto. Es un apoyo para reforzar el mensaje y hace que todo el mundo lo entienda.</a:t>
            </a:r>
          </a:p>
          <a:p>
            <a:pPr>
              <a:spcAft>
                <a:spcPts val="800"/>
              </a:spcAft>
            </a:pPr>
            <a:r>
              <a:rPr lang="es-ES" dirty="0">
                <a:effectLst/>
                <a:latin typeface="Arial" panose="020B0604020202020204" pitchFamily="34" charset="0"/>
                <a:ea typeface="Calibri" panose="020F0502020204030204" pitchFamily="34" charset="0"/>
                <a:cs typeface="Arial" panose="020B0604020202020204" pitchFamily="34" charset="0"/>
              </a:rPr>
              <a:t>El de la derecha no emplea imágenes, solo letras. Esto hace que sea más difícil de entender si lo comparamos con el cartel de la de la izquierda. </a:t>
            </a:r>
          </a:p>
          <a:p>
            <a:pPr>
              <a:spcAft>
                <a:spcPts val="800"/>
              </a:spcAft>
            </a:pPr>
            <a:r>
              <a:rPr lang="es-ES" dirty="0">
                <a:effectLst/>
                <a:latin typeface="Arial" panose="020B0604020202020204" pitchFamily="34" charset="0"/>
                <a:ea typeface="Calibri" panose="020F0502020204030204" pitchFamily="34" charset="0"/>
                <a:cs typeface="Arial" panose="020B0604020202020204" pitchFamily="34" charset="0"/>
              </a:rPr>
              <a:t>¿Algún ejemplo donde habéis tenido que manejar información compleja?</a:t>
            </a:r>
          </a:p>
          <a:p>
            <a:endParaRPr lang="es-ES_tradnl" dirty="0">
              <a:latin typeface="Arial" panose="020B0604020202020204" pitchFamily="34" charset="0"/>
              <a:cs typeface="Arial" panose="020B0604020202020204" pitchFamily="34" charset="0"/>
            </a:endParaRPr>
          </a:p>
          <a:p>
            <a:endParaRPr lang="es-ES_tradnl"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8</a:t>
            </a:fld>
            <a:endParaRPr lang="es-ES_tradnl"/>
          </a:p>
        </p:txBody>
      </p:sp>
    </p:spTree>
    <p:extLst>
      <p:ext uri="{BB962C8B-B14F-4D97-AF65-F5344CB8AC3E}">
        <p14:creationId xmlns:p14="http://schemas.microsoft.com/office/powerpoint/2010/main" val="483907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6525" y="1347788"/>
            <a:ext cx="6465888" cy="3638550"/>
          </a:xfrm>
        </p:spPr>
      </p:sp>
      <p:sp>
        <p:nvSpPr>
          <p:cNvPr id="3" name="Marcador de notas 2"/>
          <p:cNvSpPr>
            <a:spLocks noGrp="1"/>
          </p:cNvSpPr>
          <p:nvPr>
            <p:ph type="body" idx="1"/>
          </p:nvPr>
        </p:nvSpPr>
        <p:spPr>
          <a:xfrm>
            <a:off x="679768" y="5186603"/>
            <a:ext cx="5438140" cy="4466987"/>
          </a:xfrm>
        </p:spPr>
        <p:txBody>
          <a:bodyPr/>
          <a:lstStyle/>
          <a:p>
            <a:pPr>
              <a:spcAft>
                <a:spcPts val="800"/>
              </a:spcAft>
              <a:tabLst>
                <a:tab pos="2849880" algn="l"/>
              </a:tabLst>
            </a:pPr>
            <a:r>
              <a:rPr lang="es-ES" dirty="0" smtClean="0">
                <a:effectLst/>
                <a:latin typeface="Arial" panose="020B0604020202020204" pitchFamily="34" charset="0"/>
                <a:ea typeface="Calibri" panose="020F0502020204030204" pitchFamily="34" charset="0"/>
                <a:cs typeface="Arial" panose="020B0604020202020204" pitchFamily="34" charset="0"/>
              </a:rPr>
              <a:t>Partimos de esta pregunta:</a:t>
            </a:r>
          </a:p>
          <a:p>
            <a:pPr>
              <a:spcAft>
                <a:spcPts val="800"/>
              </a:spcAft>
              <a:tabLst>
                <a:tab pos="2849880" algn="l"/>
              </a:tabLst>
            </a:pPr>
            <a:r>
              <a:rPr lang="es-ES" b="1" dirty="0" smtClean="0">
                <a:effectLst/>
                <a:latin typeface="Arial" panose="020B0604020202020204" pitchFamily="34" charset="0"/>
                <a:ea typeface="Calibri" panose="020F0502020204030204" pitchFamily="34" charset="0"/>
                <a:cs typeface="Arial" panose="020B0604020202020204" pitchFamily="34" charset="0"/>
              </a:rPr>
              <a:t>¿</a:t>
            </a:r>
            <a:r>
              <a:rPr lang="es-ES" b="1" dirty="0">
                <a:effectLst/>
                <a:latin typeface="Arial" panose="020B0604020202020204" pitchFamily="34" charset="0"/>
                <a:ea typeface="Calibri" panose="020F0502020204030204" pitchFamily="34" charset="0"/>
                <a:cs typeface="Arial" panose="020B0604020202020204" pitchFamily="34" charset="0"/>
              </a:rPr>
              <a:t>Qué te hace sentir este espacio?</a:t>
            </a:r>
          </a:p>
          <a:p>
            <a:pPr>
              <a:spcAft>
                <a:spcPts val="800"/>
              </a:spcAft>
              <a:tabLst>
                <a:tab pos="2849880" algn="l"/>
              </a:tabLst>
            </a:pPr>
            <a:r>
              <a:rPr lang="es-ES" dirty="0">
                <a:effectLst/>
                <a:latin typeface="Arial" panose="020B0604020202020204" pitchFamily="34" charset="0"/>
                <a:ea typeface="Calibri" panose="020F0502020204030204" pitchFamily="34" charset="0"/>
                <a:cs typeface="Arial" panose="020B0604020202020204" pitchFamily="34" charset="0"/>
              </a:rPr>
              <a:t>Los colores, las luces y los ruidos son muy importantes en los espacios y pueden hacer que rechacemos un espacio porque nos haga sentir inseguridad, miedo</a:t>
            </a:r>
            <a:r>
              <a:rPr lang="es-ES" dirty="0" smtClean="0">
                <a:effectLst/>
                <a:latin typeface="Arial" panose="020B0604020202020204" pitchFamily="34" charset="0"/>
                <a:ea typeface="Calibri" panose="020F0502020204030204" pitchFamily="34" charset="0"/>
                <a:cs typeface="Arial" panose="020B0604020202020204" pitchFamily="34" charset="0"/>
              </a:rPr>
              <a:t>…</a:t>
            </a:r>
          </a:p>
          <a:p>
            <a:pPr>
              <a:spcAft>
                <a:spcPts val="800"/>
              </a:spcAft>
              <a:tabLst>
                <a:tab pos="2849880" algn="l"/>
              </a:tabLst>
            </a:pPr>
            <a:r>
              <a:rPr lang="es-ES" dirty="0" smtClean="0">
                <a:latin typeface="Arial" panose="020B0604020202020204" pitchFamily="34" charset="0"/>
                <a:ea typeface="Calibri" panose="020F0502020204030204" pitchFamily="34" charset="0"/>
                <a:cs typeface="Arial" panose="020B0604020202020204" pitchFamily="34" charset="0"/>
              </a:rPr>
              <a:t>Cómo nos sentimos en un espacio tiene que ver mucho con la accesibilidad cognitiva, y va  determinar de manera muy importante cómo nos vamos a relacionar con el espacio y con las personas que hay en él, o si al final vamos a obtener lo que queríamos por ejemplo, hacer un trámite, comprar un producto, disfrutar de un servicio.</a:t>
            </a:r>
          </a:p>
          <a:p>
            <a:pPr>
              <a:spcAft>
                <a:spcPts val="800"/>
              </a:spcAft>
              <a:tabLst>
                <a:tab pos="2849880" algn="l"/>
              </a:tabLst>
            </a:pPr>
            <a:r>
              <a:rPr lang="es-ES" dirty="0" smtClean="0">
                <a:latin typeface="Arial" panose="020B0604020202020204" pitchFamily="34" charset="0"/>
                <a:ea typeface="Calibri" panose="020F0502020204030204" pitchFamily="34" charset="0"/>
                <a:cs typeface="Arial" panose="020B0604020202020204" pitchFamily="34" charset="0"/>
              </a:rPr>
              <a:t>Invitamos al grupo a compartir sus propias experiencias con preguntas como éstas:</a:t>
            </a:r>
          </a:p>
          <a:p>
            <a:pPr marL="171450" indent="-171450">
              <a:spcAft>
                <a:spcPts val="800"/>
              </a:spcAft>
              <a:buFont typeface="Arial" panose="020B0604020202020204" pitchFamily="34" charset="0"/>
              <a:buChar char="•"/>
              <a:tabLst>
                <a:tab pos="2849880" algn="l"/>
              </a:tabLst>
            </a:pPr>
            <a:r>
              <a:rPr lang="es-ES" b="1" dirty="0" smtClean="0">
                <a:effectLst/>
                <a:latin typeface="Arial" panose="020B0604020202020204" pitchFamily="34" charset="0"/>
                <a:ea typeface="Calibri" panose="020F0502020204030204" pitchFamily="34" charset="0"/>
                <a:cs typeface="Arial" panose="020B0604020202020204" pitchFamily="34" charset="0"/>
              </a:rPr>
              <a:t>¿</a:t>
            </a:r>
            <a:r>
              <a:rPr lang="es-ES" b="1" dirty="0">
                <a:effectLst/>
                <a:latin typeface="Arial" panose="020B0604020202020204" pitchFamily="34" charset="0"/>
                <a:ea typeface="Calibri" panose="020F0502020204030204" pitchFamily="34" charset="0"/>
                <a:cs typeface="Arial" panose="020B0604020202020204" pitchFamily="34" charset="0"/>
              </a:rPr>
              <a:t>Os ha pasado esto alguna vez? </a:t>
            </a:r>
          </a:p>
          <a:p>
            <a:pPr marL="171450" indent="-171450">
              <a:spcAft>
                <a:spcPts val="800"/>
              </a:spcAft>
              <a:buFont typeface="Arial" panose="020B0604020202020204" pitchFamily="34" charset="0"/>
              <a:buChar char="•"/>
              <a:tabLst>
                <a:tab pos="2849880" algn="l"/>
              </a:tabLst>
            </a:pPr>
            <a:r>
              <a:rPr lang="es-ES" b="1" dirty="0" smtClean="0">
                <a:effectLst/>
                <a:latin typeface="Arial" panose="020B0604020202020204" pitchFamily="34" charset="0"/>
                <a:ea typeface="Calibri" panose="020F0502020204030204" pitchFamily="34" charset="0"/>
                <a:cs typeface="Arial" panose="020B0604020202020204" pitchFamily="34" charset="0"/>
              </a:rPr>
              <a:t>¿</a:t>
            </a:r>
            <a:r>
              <a:rPr lang="es-ES" b="1" dirty="0" smtClean="0">
                <a:latin typeface="Arial" panose="020B0604020202020204" pitchFamily="34" charset="0"/>
                <a:ea typeface="Calibri" panose="020F0502020204030204" pitchFamily="34" charset="0"/>
                <a:cs typeface="Arial" panose="020B0604020202020204" pitchFamily="34" charset="0"/>
              </a:rPr>
              <a:t>y qué pasa por ejemplo en </a:t>
            </a:r>
            <a:r>
              <a:rPr lang="es-ES" b="1" dirty="0" smtClean="0">
                <a:effectLst/>
                <a:latin typeface="Arial" panose="020B0604020202020204" pitchFamily="34" charset="0"/>
                <a:ea typeface="Calibri" panose="020F0502020204030204" pitchFamily="34" charset="0"/>
                <a:cs typeface="Arial" panose="020B0604020202020204" pitchFamily="34" charset="0"/>
              </a:rPr>
              <a:t>las </a:t>
            </a:r>
            <a:r>
              <a:rPr lang="es-ES" b="1" dirty="0">
                <a:effectLst/>
                <a:latin typeface="Arial" panose="020B0604020202020204" pitchFamily="34" charset="0"/>
                <a:ea typeface="Calibri" panose="020F0502020204030204" pitchFamily="34" charset="0"/>
                <a:cs typeface="Arial" panose="020B0604020202020204" pitchFamily="34" charset="0"/>
              </a:rPr>
              <a:t>tiendas de ropa con la música muy alta? </a:t>
            </a:r>
          </a:p>
          <a:p>
            <a:pPr marL="171450" indent="-171450">
              <a:spcAft>
                <a:spcPts val="800"/>
              </a:spcAft>
              <a:buFont typeface="Arial" panose="020B0604020202020204" pitchFamily="34" charset="0"/>
              <a:buChar char="•"/>
              <a:tabLst>
                <a:tab pos="2849880" algn="l"/>
              </a:tabLst>
            </a:pPr>
            <a:r>
              <a:rPr lang="es-ES" b="1" dirty="0" smtClean="0">
                <a:latin typeface="Arial" panose="020B0604020202020204" pitchFamily="34" charset="0"/>
                <a:ea typeface="Calibri" panose="020F0502020204030204" pitchFamily="34" charset="0"/>
                <a:cs typeface="Arial" panose="020B0604020202020204" pitchFamily="34" charset="0"/>
              </a:rPr>
              <a:t>¿O qué sucede al entrar </a:t>
            </a:r>
            <a:r>
              <a:rPr lang="es-ES" b="1" dirty="0" smtClean="0">
                <a:effectLst/>
                <a:latin typeface="Arial" panose="020B0604020202020204" pitchFamily="34" charset="0"/>
                <a:ea typeface="Calibri" panose="020F0502020204030204" pitchFamily="34" charset="0"/>
                <a:cs typeface="Arial" panose="020B0604020202020204" pitchFamily="34" charset="0"/>
              </a:rPr>
              <a:t> </a:t>
            </a:r>
            <a:r>
              <a:rPr lang="es-ES" b="1" dirty="0">
                <a:effectLst/>
                <a:latin typeface="Arial" panose="020B0604020202020204" pitchFamily="34" charset="0"/>
                <a:ea typeface="Calibri" panose="020F0502020204030204" pitchFamily="34" charset="0"/>
                <a:cs typeface="Arial" panose="020B0604020202020204" pitchFamily="34" charset="0"/>
              </a:rPr>
              <a:t>en un ascensor con alguien que lleva demasiado </a:t>
            </a:r>
            <a:r>
              <a:rPr lang="es-ES" b="1" dirty="0" smtClean="0">
                <a:effectLst/>
                <a:latin typeface="Arial" panose="020B0604020202020204" pitchFamily="34" charset="0"/>
                <a:ea typeface="Calibri" panose="020F0502020204030204" pitchFamily="34" charset="0"/>
                <a:cs typeface="Arial" panose="020B0604020202020204" pitchFamily="34" charset="0"/>
              </a:rPr>
              <a:t>perfume?</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30836844-CCD5-5A49-A217-2A9EC9297E3E}" type="slidenum">
              <a:rPr lang="es-ES_tradnl" smtClean="0"/>
              <a:t>9</a:t>
            </a:fld>
            <a:endParaRPr lang="es-ES_tradnl"/>
          </a:p>
        </p:txBody>
      </p:sp>
    </p:spTree>
    <p:extLst>
      <p:ext uri="{BB962C8B-B14F-4D97-AF65-F5344CB8AC3E}">
        <p14:creationId xmlns:p14="http://schemas.microsoft.com/office/powerpoint/2010/main" val="427696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8C8D9DA0-916F-4FF0-AD98-5DC5DA8F3C2E}" type="datetimeFigureOut">
              <a:rPr lang="es-ES" smtClean="0"/>
              <a:t>24/01/2023</a:t>
            </a:fld>
            <a:endParaRPr lang="es-E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E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DA2EF74-D356-4D6C-9DC9-9FEEBF256D54}" type="slidenum">
              <a:rPr lang="es-ES" smtClean="0"/>
              <a:t>‹Nº›</a:t>
            </a:fld>
            <a:endParaRPr lang="es-E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151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1"/>
      </p:bgRef>
    </p:bg>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dirty="0"/>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1/24/2023</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‹Nº›</a:t>
            </a:fld>
            <a:endParaRPr lang="en-US" dirty="0"/>
          </a:p>
        </p:txBody>
      </p:sp>
      <p:pic>
        <p:nvPicPr>
          <p:cNvPr id="13"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303858" y="6278577"/>
            <a:ext cx="6731987" cy="540000"/>
          </a:xfrm>
          <a:prstGeom prst="rect">
            <a:avLst/>
          </a:prstGeom>
        </p:spPr>
      </p:pic>
    </p:spTree>
    <p:extLst>
      <p:ext uri="{BB962C8B-B14F-4D97-AF65-F5344CB8AC3E}">
        <p14:creationId xmlns:p14="http://schemas.microsoft.com/office/powerpoint/2010/main" val="13472264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8D9DA0-916F-4FF0-AD98-5DC5DA8F3C2E}" type="datetimeFigureOut">
              <a:rPr lang="es-ES" smtClean="0"/>
              <a:t>24/01/2023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DA2EF74-D356-4D6C-9DC9-9FEEBF256D54}" type="slidenum">
              <a:rPr lang="es-ES" smtClean="0"/>
              <a:t>‹Nº›</a:t>
            </a:fld>
            <a:endParaRPr lang="es-ES"/>
          </a:p>
        </p:txBody>
      </p:sp>
    </p:spTree>
    <p:extLst>
      <p:ext uri="{BB962C8B-B14F-4D97-AF65-F5344CB8AC3E}">
        <p14:creationId xmlns:p14="http://schemas.microsoft.com/office/powerpoint/2010/main" val="3544202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C8D9DA0-916F-4FF0-AD98-5DC5DA8F3C2E}" type="datetimeFigureOut">
              <a:rPr lang="es-ES" smtClean="0"/>
              <a:t>24/01/2023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DA2EF74-D356-4D6C-9DC9-9FEEBF256D54}" type="slidenum">
              <a:rPr lang="es-ES" smtClean="0"/>
              <a:t>‹Nº›</a:t>
            </a:fld>
            <a:endParaRPr lang="es-ES"/>
          </a:p>
        </p:txBody>
      </p:sp>
    </p:spTree>
    <p:extLst>
      <p:ext uri="{BB962C8B-B14F-4D97-AF65-F5344CB8AC3E}">
        <p14:creationId xmlns:p14="http://schemas.microsoft.com/office/powerpoint/2010/main" val="3006215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noFill/>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4400">
                <a:latin typeface="+mj-lt"/>
              </a:defRPr>
            </a:lvl1pPr>
          </a:lstStyle>
          <a:p>
            <a:r>
              <a:rPr lang="es-ES" dirty="0"/>
              <a:t>Título</a:t>
            </a:r>
          </a:p>
        </p:txBody>
      </p:sp>
      <p:sp>
        <p:nvSpPr>
          <p:cNvPr id="3" name="2 Marcador de contenido"/>
          <p:cNvSpPr>
            <a:spLocks noGrp="1"/>
          </p:cNvSpPr>
          <p:nvPr>
            <p:ph idx="1"/>
          </p:nvPr>
        </p:nvSpPr>
        <p:spPr/>
        <p:txBody>
          <a:bodyPr>
            <a:normAutofit/>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543605" y="6165304"/>
            <a:ext cx="6731987" cy="540000"/>
          </a:xfrm>
          <a:prstGeom prst="rect">
            <a:avLst/>
          </a:prstGeom>
        </p:spPr>
      </p:pic>
    </p:spTree>
    <p:extLst>
      <p:ext uri="{BB962C8B-B14F-4D97-AF65-F5344CB8AC3E}">
        <p14:creationId xmlns:p14="http://schemas.microsoft.com/office/powerpoint/2010/main" val="113341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Diapositiva de título">
    <p:bg>
      <p:bgRef idx="1001">
        <a:schemeClr val="bg1"/>
      </p:bgRef>
    </p:bg>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6098" y="4440709"/>
            <a:ext cx="4752528" cy="2217405"/>
          </a:xfrm>
          <a:prstGeom prst="rect">
            <a:avLst/>
          </a:prstGeom>
        </p:spPr>
      </p:pic>
      <p:sp>
        <p:nvSpPr>
          <p:cNvPr id="9" name="CuadroTexto 8"/>
          <p:cNvSpPr txBox="1"/>
          <p:nvPr userDrawn="1"/>
        </p:nvSpPr>
        <p:spPr>
          <a:xfrm>
            <a:off x="6857469" y="1607215"/>
            <a:ext cx="1655787" cy="369332"/>
          </a:xfrm>
          <a:prstGeom prst="rect">
            <a:avLst/>
          </a:prstGeom>
          <a:noFill/>
        </p:spPr>
        <p:txBody>
          <a:bodyPr wrap="square" rtlCol="0">
            <a:spAutoFit/>
          </a:bodyPr>
          <a:lstStyle/>
          <a:p>
            <a:r>
              <a:rPr lang="es-ES" b="1" dirty="0" smtClean="0">
                <a:solidFill>
                  <a:schemeClr val="accent1"/>
                </a:solidFill>
              </a:rPr>
              <a:t>ORGANIZA</a:t>
            </a:r>
            <a:endParaRPr lang="es-ES" b="1" dirty="0">
              <a:solidFill>
                <a:schemeClr val="accent1"/>
              </a:solidFill>
            </a:endParaRPr>
          </a:p>
        </p:txBody>
      </p:sp>
      <p:sp>
        <p:nvSpPr>
          <p:cNvPr id="21" name="CuadroTexto 20"/>
          <p:cNvSpPr txBox="1"/>
          <p:nvPr userDrawn="1"/>
        </p:nvSpPr>
        <p:spPr>
          <a:xfrm>
            <a:off x="6880121" y="3538869"/>
            <a:ext cx="1655788" cy="369332"/>
          </a:xfrm>
          <a:prstGeom prst="rect">
            <a:avLst/>
          </a:prstGeom>
          <a:noFill/>
        </p:spPr>
        <p:txBody>
          <a:bodyPr wrap="square" rtlCol="0">
            <a:spAutoFit/>
          </a:bodyPr>
          <a:lstStyle/>
          <a:p>
            <a:r>
              <a:rPr lang="es-ES" b="1" baseline="0" dirty="0" smtClean="0">
                <a:solidFill>
                  <a:schemeClr val="accent1"/>
                </a:solidFill>
              </a:rPr>
              <a:t>LOCALIDAD </a:t>
            </a:r>
            <a:endParaRPr lang="es-ES" b="1" dirty="0">
              <a:solidFill>
                <a:schemeClr val="accent1"/>
              </a:solidFill>
            </a:endParaRPr>
          </a:p>
        </p:txBody>
      </p:sp>
      <p:sp>
        <p:nvSpPr>
          <p:cNvPr id="13" name="Marcador de texto 12"/>
          <p:cNvSpPr>
            <a:spLocks noGrp="1"/>
          </p:cNvSpPr>
          <p:nvPr>
            <p:ph type="body" sz="quarter" idx="10" hasCustomPrompt="1"/>
          </p:nvPr>
        </p:nvSpPr>
        <p:spPr>
          <a:xfrm>
            <a:off x="7002162" y="2088232"/>
            <a:ext cx="4176464" cy="1287462"/>
          </a:xfrm>
        </p:spPr>
        <p:txBody>
          <a:bodyPr/>
          <a:lstStyle>
            <a:lvl1pPr marL="0" indent="0">
              <a:buNone/>
              <a:defRPr baseline="0"/>
            </a:lvl1pPr>
          </a:lstStyle>
          <a:p>
            <a:pPr lvl="0"/>
            <a:r>
              <a:rPr lang="es-ES" dirty="0" smtClean="0"/>
              <a:t>Poner aquí el nombre de la entidad que organiza la actividad </a:t>
            </a:r>
            <a:endParaRPr lang="es-ES" dirty="0"/>
          </a:p>
        </p:txBody>
      </p:sp>
      <p:sp>
        <p:nvSpPr>
          <p:cNvPr id="18" name="Marcador de texto 17"/>
          <p:cNvSpPr>
            <a:spLocks noGrp="1"/>
          </p:cNvSpPr>
          <p:nvPr>
            <p:ph type="body" sz="quarter" idx="11"/>
          </p:nvPr>
        </p:nvSpPr>
        <p:spPr>
          <a:xfrm>
            <a:off x="8586338" y="3534900"/>
            <a:ext cx="2592288" cy="746603"/>
          </a:xfrm>
        </p:spPr>
        <p:txBody>
          <a:bodyPr/>
          <a:lstStyle>
            <a:lvl1pPr marL="0" indent="0">
              <a:buNone/>
              <a:defRPr baseline="0"/>
            </a:lvl1pPr>
          </a:lstStyle>
          <a:p>
            <a:pPr lvl="0"/>
            <a:endParaRPr lang="es-ES"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15480" y="0"/>
            <a:ext cx="9611348" cy="1576862"/>
          </a:xfrm>
          <a:prstGeom prst="rect">
            <a:avLst/>
          </a:prstGeom>
        </p:spPr>
      </p:pic>
      <p:pic>
        <p:nvPicPr>
          <p:cNvPr id="11" name="Imagen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5480" y="4138266"/>
            <a:ext cx="4888486" cy="2444243"/>
          </a:xfrm>
          <a:prstGeom prst="rect">
            <a:avLst/>
          </a:prstGeom>
        </p:spPr>
      </p:pic>
      <p:sp>
        <p:nvSpPr>
          <p:cNvPr id="14" name="Marcador de contenido 5"/>
          <p:cNvSpPr txBox="1">
            <a:spLocks/>
          </p:cNvSpPr>
          <p:nvPr userDrawn="1"/>
        </p:nvSpPr>
        <p:spPr>
          <a:xfrm>
            <a:off x="1343472" y="1706055"/>
            <a:ext cx="5332464" cy="2334969"/>
          </a:xfrm>
          <a:prstGeom prst="rect">
            <a:avLst/>
          </a:prstGeom>
          <a:solidFill>
            <a:schemeClr val="accent5">
              <a:lumMod val="5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ES"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600" b="1" i="0" u="none" strike="noStrike" kern="1200" cap="none" spc="0" normalizeH="0" baseline="0" noProof="0" dirty="0" smtClean="0">
                <a:ln>
                  <a:noFill/>
                </a:ln>
                <a:solidFill>
                  <a:schemeClr val="accent1">
                    <a:lumMod val="60000"/>
                    <a:lumOff val="40000"/>
                  </a:schemeClr>
                </a:solidFill>
                <a:effectLst/>
                <a:uLnTx/>
                <a:uFillTx/>
                <a:latin typeface="Arial" panose="020B0604020202020204" pitchFamily="34" charset="0"/>
                <a:ea typeface="+mn-ea"/>
                <a:cs typeface="Arial" panose="020B0604020202020204" pitchFamily="34" charset="0"/>
              </a:rPr>
              <a:t>¿QUÉ ES LA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ES" sz="3600" b="1" i="0" u="none" strike="noStrike" kern="1200" cap="none" spc="0" normalizeH="0" baseline="0" noProof="0" dirty="0" smtClean="0">
                <a:ln>
                  <a:noFill/>
                </a:ln>
                <a:solidFill>
                  <a:schemeClr val="accent1">
                    <a:lumMod val="60000"/>
                    <a:lumOff val="40000"/>
                  </a:schemeClr>
                </a:solidFill>
                <a:effectLst/>
                <a:uLnTx/>
                <a:uFillTx/>
                <a:latin typeface="Arial" panose="020B0604020202020204" pitchFamily="34" charset="0"/>
                <a:ea typeface="+mn-ea"/>
                <a:cs typeface="Arial" panose="020B0604020202020204" pitchFamily="34" charset="0"/>
              </a:rPr>
              <a:t>ACCESIBILIDAD COGNITIVA?</a:t>
            </a:r>
          </a:p>
        </p:txBody>
      </p:sp>
    </p:spTree>
    <p:extLst>
      <p:ext uri="{BB962C8B-B14F-4D97-AF65-F5344CB8AC3E}">
        <p14:creationId xmlns:p14="http://schemas.microsoft.com/office/powerpoint/2010/main" val="418067226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‹Nº›</a:t>
            </a:fld>
            <a:endParaRPr lang="en-US" dirty="0"/>
          </a:p>
        </p:txBody>
      </p:sp>
      <p:pic>
        <p:nvPicPr>
          <p:cNvPr id="7"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22198148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60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1/24/2023</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‹Nº›</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pic>
        <p:nvPicPr>
          <p:cNvPr id="13"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2085573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‹Nº›</a:t>
            </a:fld>
            <a:endParaRPr lang="en-US" dirty="0"/>
          </a:p>
        </p:txBody>
      </p:sp>
      <p:pic>
        <p:nvPicPr>
          <p:cNvPr id="9"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151846912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‹Nº›</a:t>
            </a:fld>
            <a:endParaRPr lang="en-US" dirty="0"/>
          </a:p>
        </p:txBody>
      </p:sp>
      <p:pic>
        <p:nvPicPr>
          <p:cNvPr id="11"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1921473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C8D9DA0-916F-4FF0-AD98-5DC5DA8F3C2E}" type="datetimeFigureOut">
              <a:rPr lang="es-ES" smtClean="0"/>
              <a:t>24/01/2023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DA2EF74-D356-4D6C-9DC9-9FEEBF256D54}" type="slidenum">
              <a:rPr lang="es-ES" smtClean="0"/>
              <a:t>‹Nº›</a:t>
            </a:fld>
            <a:endParaRPr lang="es-ES"/>
          </a:p>
        </p:txBody>
      </p:sp>
      <p:pic>
        <p:nvPicPr>
          <p:cNvPr id="6"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54665391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‹Nº›</a:t>
            </a:fld>
            <a:endParaRPr lang="en-US" dirty="0"/>
          </a:p>
        </p:txBody>
      </p:sp>
      <p:pic>
        <p:nvPicPr>
          <p:cNvPr id="6"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2730007" y="6278577"/>
            <a:ext cx="6731987" cy="540000"/>
          </a:xfrm>
          <a:prstGeom prst="rect">
            <a:avLst/>
          </a:prstGeom>
        </p:spPr>
      </p:pic>
    </p:spTree>
    <p:extLst>
      <p:ext uri="{BB962C8B-B14F-4D97-AF65-F5344CB8AC3E}">
        <p14:creationId xmlns:p14="http://schemas.microsoft.com/office/powerpoint/2010/main" val="67895820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ido con título">
    <p:bg>
      <p:bgPr>
        <a:solidFill>
          <a:schemeClr val="bg1"/>
        </a:solidFill>
        <a:effectLst/>
      </p:bgPr>
    </p:bg>
    <p:spTree>
      <p:nvGrpSpPr>
        <p:cNvPr id="1" name=""/>
        <p:cNvGrpSpPr/>
        <p:nvPr/>
      </p:nvGrpSpPr>
      <p:grpSpPr>
        <a:xfrm>
          <a:off x="0" y="0"/>
          <a:ext cx="0" cy="0"/>
          <a:chOff x="0" y="0"/>
          <a:chExt cx="0" cy="0"/>
        </a:xfrm>
      </p:grpSpPr>
      <p:sp>
        <p:nvSpPr>
          <p:cNvPr id="17" name="Freeform 11" title="right scallop background shape"/>
          <p:cNvSpPr/>
          <p:nvPr/>
        </p:nvSpPr>
        <p:spPr bwMode="auto">
          <a:xfrm>
            <a:off x="7405056"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7896200" y="1700808"/>
            <a:ext cx="3888432" cy="3096344"/>
          </a:xfrm>
        </p:spPr>
        <p:txBody>
          <a:bodyPr anchor="b">
            <a:normAutofit/>
          </a:bodyPr>
          <a:lstStyle>
            <a:lvl1pPr algn="ctr">
              <a:lnSpc>
                <a:spcPct val="100000"/>
              </a:lnSpc>
              <a:defRPr sz="3600" b="1" i="0" cap="all" spc="300" baseline="0">
                <a:solidFill>
                  <a:schemeClr val="accent1"/>
                </a:solidFill>
                <a:latin typeface="+mn-lt"/>
              </a:defRPr>
            </a:lvl1pPr>
          </a:lstStyle>
          <a:p>
            <a:r>
              <a:rPr lang="es-ES" dirty="0" smtClean="0"/>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1/24/2023</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‹Nº›</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Marcador de contenido 9"/>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90" b="18721"/>
          <a:stretch/>
        </p:blipFill>
        <p:spPr>
          <a:xfrm>
            <a:off x="303858" y="6278577"/>
            <a:ext cx="6731987" cy="540000"/>
          </a:xfrm>
          <a:prstGeom prst="rect">
            <a:avLst/>
          </a:prstGeom>
        </p:spPr>
      </p:pic>
    </p:spTree>
    <p:extLst>
      <p:ext uri="{BB962C8B-B14F-4D97-AF65-F5344CB8AC3E}">
        <p14:creationId xmlns:p14="http://schemas.microsoft.com/office/powerpoint/2010/main" val="42197515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6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C8D9DA0-916F-4FF0-AD98-5DC5DA8F3C2E}" type="datetimeFigureOut">
              <a:rPr lang="es-ES" smtClean="0"/>
              <a:t>24/01/2023</a:t>
            </a:fld>
            <a:endParaRPr lang="es-E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E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DA2EF74-D356-4D6C-9DC9-9FEEBF256D54}" type="slidenum">
              <a:rPr lang="es-ES" smtClean="0"/>
              <a:t>‹Nº›</a:t>
            </a:fld>
            <a:endParaRPr lang="es-E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69004105"/>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50" r:id="rId13"/>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1056" userDrawn="1">
          <p15:clr>
            <a:srgbClr val="F26B43"/>
          </p15:clr>
        </p15:guide>
        <p15:guide id="8" pos="9600" userDrawn="1">
          <p15:clr>
            <a:srgbClr val="F26B43"/>
          </p15:clr>
        </p15:guide>
        <p15:guide id="9" pos="792" userDrawn="1">
          <p15:clr>
            <a:srgbClr val="F26B43"/>
          </p15:clr>
        </p15:guide>
        <p15:guide id="10" pos="7200" userDrawn="1">
          <p15:clr>
            <a:srgbClr val="F26B43"/>
          </p15:clr>
        </p15:guide>
        <p15:guide id="11" orient="horz" pos="4008" userDrawn="1">
          <p15:clr>
            <a:srgbClr val="F26B43"/>
          </p15:clr>
        </p15:guide>
        <p15:guide id="12" orient="horz" pos="1440" userDrawn="1">
          <p15:clr>
            <a:srgbClr val="F26B43"/>
          </p15:clr>
        </p15:guide>
        <p15:guide id="13" orient="horz" pos="3720" userDrawn="1">
          <p15:clr>
            <a:srgbClr val="F26B43"/>
          </p15:clr>
        </p15:guide>
        <p15:guide id="14" orient="horz" pos="2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hyperlink" Target="https://www.lamanchuela.es/" TargetMode="External"/><Relationship Id="rId3" Type="http://schemas.openxmlformats.org/officeDocument/2006/relationships/hyperlink" Target="https://www.sacam.org/" TargetMode="External"/><Relationship Id="rId7" Type="http://schemas.openxmlformats.org/officeDocument/2006/relationships/hyperlink" Target="https://sierradelsegura.co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manchajucarcentro.com/" TargetMode="External"/><Relationship Id="rId11" Type="http://schemas.openxmlformats.org/officeDocument/2006/relationships/image" Target="../media/image21.png"/><Relationship Id="rId5" Type="http://schemas.openxmlformats.org/officeDocument/2006/relationships/hyperlink" Target="https://camposdehellin.com/" TargetMode="External"/><Relationship Id="rId10" Type="http://schemas.openxmlformats.org/officeDocument/2006/relationships/hyperlink" Target="https://www.asprona.org/accesibilidad/" TargetMode="External"/><Relationship Id="rId4" Type="http://schemas.openxmlformats.org/officeDocument/2006/relationships/hyperlink" Target="https://www.cedermonteiberico.com/" TargetMode="External"/><Relationship Id="rId9" Type="http://schemas.openxmlformats.org/officeDocument/2006/relationships/hyperlink" Target="https://www.asprona.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p:txBody>
          <a:bodyPr>
            <a:normAutofit/>
          </a:bodyPr>
          <a:lstStyle/>
          <a:p>
            <a:endParaRPr lang="es-ES" dirty="0"/>
          </a:p>
        </p:txBody>
      </p:sp>
      <p:sp>
        <p:nvSpPr>
          <p:cNvPr id="8" name="Marcador de texto 7"/>
          <p:cNvSpPr>
            <a:spLocks noGrp="1"/>
          </p:cNvSpPr>
          <p:nvPr>
            <p:ph type="body" sz="quarter" idx="11"/>
          </p:nvPr>
        </p:nvSpPr>
        <p:spPr/>
        <p:txBody>
          <a:bodyPr>
            <a:normAutofit/>
          </a:bodyPr>
          <a:lstStyle/>
          <a:p>
            <a:endParaRPr lang="es-ES" dirty="0"/>
          </a:p>
        </p:txBody>
      </p:sp>
    </p:spTree>
    <p:extLst>
      <p:ext uri="{BB962C8B-B14F-4D97-AF65-F5344CB8AC3E}">
        <p14:creationId xmlns:p14="http://schemas.microsoft.com/office/powerpoint/2010/main" val="3579597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descr="Picture 13">
            <a:extLst>
              <a:ext uri="{FF2B5EF4-FFF2-40B4-BE49-F238E27FC236}">
                <a16:creationId xmlns:a16="http://schemas.microsoft.com/office/drawing/2014/main" id="{538260CB-77DF-ED48-9D3D-84A1A158638D}"/>
              </a:ext>
            </a:extLst>
          </p:cNvPr>
          <p:cNvPicPr>
            <a:picLocks noChangeAspect="1"/>
          </p:cNvPicPr>
          <p:nvPr/>
        </p:nvPicPr>
        <p:blipFill>
          <a:blip r:embed="rId3"/>
          <a:stretch>
            <a:fillRect/>
          </a:stretch>
        </p:blipFill>
        <p:spPr>
          <a:xfrm>
            <a:off x="1429889" y="425734"/>
            <a:ext cx="4450608" cy="3333662"/>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3" name="museum-5091825_1920.jpg" descr="museum-5091825_1920.jpg">
            <a:extLst>
              <a:ext uri="{FF2B5EF4-FFF2-40B4-BE49-F238E27FC236}">
                <a16:creationId xmlns:a16="http://schemas.microsoft.com/office/drawing/2014/main" id="{E2381BFA-7E41-2440-B24E-C96515434C75}"/>
              </a:ext>
            </a:extLst>
          </p:cNvPr>
          <p:cNvPicPr>
            <a:picLocks noChangeAspect="1"/>
          </p:cNvPicPr>
          <p:nvPr/>
        </p:nvPicPr>
        <p:blipFill>
          <a:blip r:embed="rId4"/>
          <a:stretch>
            <a:fillRect/>
          </a:stretch>
        </p:blipFill>
        <p:spPr>
          <a:xfrm>
            <a:off x="6672064" y="2212964"/>
            <a:ext cx="4902619" cy="3268412"/>
          </a:xfrm>
          <a:prstGeom prst="rect">
            <a:avLst/>
          </a:prstGeom>
          <a:ln w="12700">
            <a:miter lim="400000"/>
          </a:ln>
        </p:spPr>
      </p:pic>
      <p:sp>
        <p:nvSpPr>
          <p:cNvPr id="6" name="Accesibilidad cognitiva: Información">
            <a:extLst>
              <a:ext uri="{FF2B5EF4-FFF2-40B4-BE49-F238E27FC236}">
                <a16:creationId xmlns:a16="http://schemas.microsoft.com/office/drawing/2014/main" id="{F7068491-30B0-0C49-AF0A-A35F34C031A3}"/>
              </a:ext>
            </a:extLst>
          </p:cNvPr>
          <p:cNvSpPr txBox="1"/>
          <p:nvPr/>
        </p:nvSpPr>
        <p:spPr>
          <a:xfrm>
            <a:off x="1438713" y="4077072"/>
            <a:ext cx="4837567" cy="16449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noAutofit/>
          </a:bodyPr>
          <a:lstStyle>
            <a:lvl1pPr defTabSz="825500">
              <a:defRPr sz="5500">
                <a:solidFill>
                  <a:srgbClr val="3D6C9A"/>
                </a:solidFill>
              </a:defRPr>
            </a:lvl1pPr>
          </a:lstStyle>
          <a:p>
            <a:pPr defTabSz="412750" hangingPunct="0"/>
            <a:r>
              <a:rPr lang="es-ES" sz="2700" kern="0" dirty="0">
                <a:solidFill>
                  <a:srgbClr val="4F595A"/>
                </a:solidFill>
                <a:latin typeface="Helvetica Neue"/>
                <a:ea typeface="Helvetica Neue"/>
                <a:cs typeface="Helvetica Neue"/>
                <a:sym typeface="Helvetica Neue"/>
              </a:rPr>
              <a:t>Los entornos favorecen unas emociones y otras no.</a:t>
            </a:r>
            <a:endParaRPr sz="2700" kern="0" dirty="0">
              <a:solidFill>
                <a:srgbClr val="4F595A"/>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971675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Padres y madres con carritos de bebe…"/>
          <p:cNvSpPr txBox="1"/>
          <p:nvPr/>
        </p:nvSpPr>
        <p:spPr>
          <a:xfrm>
            <a:off x="1127449" y="1988840"/>
            <a:ext cx="3312367" cy="4004943"/>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2875" tIns="142875" rIns="142875" bIns="142875" anchor="ctr">
            <a:spAutoFit/>
          </a:bodyPr>
          <a:lstStyle/>
          <a:p>
            <a:pPr defTabSz="914354" hangingPunct="0">
              <a:spcBef>
                <a:spcPts val="488"/>
              </a:spcBef>
              <a:defRPr sz="3000"/>
            </a:pPr>
            <a:r>
              <a:rPr lang="es-ES" sz="2800" b="1" kern="0" dirty="0">
                <a:solidFill>
                  <a:schemeClr val="accent1"/>
                </a:solidFill>
                <a:latin typeface="Arial" panose="020B0604020202020204" pitchFamily="34" charset="0"/>
                <a:ea typeface="Helvetica Neue"/>
                <a:cs typeface="Arial" panose="020B0604020202020204" pitchFamily="34" charset="0"/>
                <a:sym typeface="Helvetica Neue"/>
              </a:rPr>
              <a:t>A personas...</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discapacidad intelectual</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deterioro cognitivo</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trastornos autistas</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enfermedad mental</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trastorno por déficit de atención</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C</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on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trastornos del lenguaje</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I</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nmigrantes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que desconocen el idioma</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A</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nalfabetas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funcionales</a:t>
            </a: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S</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ordas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desde pequeñas</a:t>
            </a:r>
            <a:endParaRPr sz="1600" kern="0" dirty="0">
              <a:solidFill>
                <a:srgbClr val="000000"/>
              </a:solidFill>
              <a:latin typeface="Arial" panose="020B0604020202020204" pitchFamily="34" charset="0"/>
              <a:ea typeface="Helvetica Neue"/>
              <a:cs typeface="Arial" panose="020B0604020202020204" pitchFamily="34" charset="0"/>
              <a:sym typeface="Helvetica Neue"/>
            </a:endParaRPr>
          </a:p>
        </p:txBody>
      </p:sp>
      <p:pic>
        <p:nvPicPr>
          <p:cNvPr id="223" name="cartoon-1769064_1280.png" descr="cartoon-1769064_1280.png"/>
          <p:cNvPicPr>
            <a:picLocks noChangeAspect="1"/>
          </p:cNvPicPr>
          <p:nvPr/>
        </p:nvPicPr>
        <p:blipFill>
          <a:blip r:embed="rId3"/>
          <a:stretch>
            <a:fillRect/>
          </a:stretch>
        </p:blipFill>
        <p:spPr>
          <a:xfrm>
            <a:off x="4511824" y="2813120"/>
            <a:ext cx="3086965" cy="2356382"/>
          </a:xfrm>
          <a:prstGeom prst="rect">
            <a:avLst/>
          </a:prstGeom>
          <a:ln w="12700">
            <a:miter lim="400000"/>
          </a:ln>
        </p:spPr>
      </p:pic>
      <p:sp>
        <p:nvSpPr>
          <p:cNvPr id="8" name="Padres y madres con carritos de bebe…">
            <a:extLst>
              <a:ext uri="{FF2B5EF4-FFF2-40B4-BE49-F238E27FC236}">
                <a16:creationId xmlns:a16="http://schemas.microsoft.com/office/drawing/2014/main" id="{BA248343-17D5-454B-804B-41AAACB403C8}"/>
              </a:ext>
            </a:extLst>
          </p:cNvPr>
          <p:cNvSpPr txBox="1"/>
          <p:nvPr/>
        </p:nvSpPr>
        <p:spPr>
          <a:xfrm>
            <a:off x="7896200" y="1971191"/>
            <a:ext cx="3677816" cy="3384260"/>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42875" tIns="142875" rIns="142875" bIns="142875" anchor="ctr">
            <a:spAutoFit/>
          </a:bodyPr>
          <a:lstStyle/>
          <a:p>
            <a:pPr defTabSz="914354" hangingPunct="0">
              <a:spcBef>
                <a:spcPts val="488"/>
              </a:spcBef>
              <a:defRPr sz="3000"/>
            </a:pPr>
            <a:r>
              <a:rPr lang="es-ES" sz="2800" b="1" kern="0" dirty="0">
                <a:solidFill>
                  <a:schemeClr val="accent1"/>
                </a:solidFill>
                <a:latin typeface="Arial" panose="020B0604020202020204" pitchFamily="34" charset="0"/>
                <a:ea typeface="Helvetica Neue"/>
                <a:cs typeface="Arial" panose="020B0604020202020204" pitchFamily="34" charset="0"/>
                <a:sym typeface="Helvetica Neue"/>
              </a:rPr>
              <a:t>¡y </a:t>
            </a:r>
            <a:r>
              <a:rPr lang="es-ES" sz="2800" b="1" kern="0" dirty="0" smtClean="0">
                <a:solidFill>
                  <a:schemeClr val="accent1"/>
                </a:solidFill>
                <a:latin typeface="Arial" panose="020B0604020202020204" pitchFamily="34" charset="0"/>
                <a:ea typeface="Helvetica Neue"/>
                <a:cs typeface="Arial" panose="020B0604020202020204" pitchFamily="34" charset="0"/>
                <a:sym typeface="Helvetica Neue"/>
              </a:rPr>
              <a:t>a </a:t>
            </a:r>
            <a:r>
              <a:rPr lang="es-ES" sz="2800" b="1" kern="0" dirty="0">
                <a:solidFill>
                  <a:schemeClr val="accent1"/>
                </a:solidFill>
                <a:latin typeface="Arial" panose="020B0604020202020204" pitchFamily="34" charset="0"/>
                <a:ea typeface="Helvetica Neue"/>
                <a:cs typeface="Arial" panose="020B0604020202020204" pitchFamily="34" charset="0"/>
                <a:sym typeface="Helvetica Neue"/>
              </a:rPr>
              <a:t>todo el mundo</a:t>
            </a:r>
            <a:r>
              <a:rPr lang="es-ES" sz="2800" b="1" kern="0" dirty="0" smtClean="0">
                <a:solidFill>
                  <a:schemeClr val="accent1"/>
                </a:solidFill>
                <a:latin typeface="Arial" panose="020B0604020202020204" pitchFamily="34" charset="0"/>
                <a:ea typeface="Helvetica Neue"/>
                <a:cs typeface="Arial" panose="020B0604020202020204" pitchFamily="34" charset="0"/>
                <a:sym typeface="Helvetica Neue"/>
              </a:rPr>
              <a:t>!</a:t>
            </a:r>
            <a:endParaRPr sz="2800" b="1" kern="0" dirty="0">
              <a:solidFill>
                <a:schemeClr val="accent1"/>
              </a:solidFill>
              <a:latin typeface="Arial" panose="020B0604020202020204" pitchFamily="34" charset="0"/>
              <a:ea typeface="Helvetica Neue"/>
              <a:cs typeface="Arial" panose="020B0604020202020204" pitchFamily="34" charset="0"/>
              <a:sym typeface="Helvetica Neue"/>
            </a:endParaRPr>
          </a:p>
          <a:p>
            <a:pPr defTabSz="914354" hangingPunct="0">
              <a:spcBef>
                <a:spcPts val="488"/>
              </a:spcBef>
              <a:defRPr sz="3000"/>
            </a:pPr>
            <a:endParaRPr lang="es-ES" sz="1600" b="1" kern="0" dirty="0" smtClean="0">
              <a:solidFill>
                <a:schemeClr val="tx2">
                  <a:lumMod val="50000"/>
                  <a:lumOff val="50000"/>
                </a:schemeClr>
              </a:solidFill>
              <a:latin typeface="Arial" panose="020B0604020202020204" pitchFamily="34" charset="0"/>
              <a:ea typeface="Helvetica Neue"/>
              <a:cs typeface="Arial" panose="020B0604020202020204" pitchFamily="34" charset="0"/>
              <a:sym typeface="Helvetica Neue"/>
            </a:endParaRPr>
          </a:p>
          <a:p>
            <a:pPr defTabSz="914354" hangingPunct="0">
              <a:spcBef>
                <a:spcPts val="488"/>
              </a:spcBef>
              <a:defRPr sz="3000"/>
            </a:pPr>
            <a:r>
              <a:rPr lang="es-ES" sz="1600" b="1" kern="0" dirty="0" smtClean="0">
                <a:solidFill>
                  <a:schemeClr val="tx2">
                    <a:lumMod val="50000"/>
                    <a:lumOff val="50000"/>
                  </a:schemeClr>
                </a:solidFill>
                <a:latin typeface="Arial" panose="020B0604020202020204" pitchFamily="34" charset="0"/>
                <a:ea typeface="Helvetica Neue"/>
                <a:cs typeface="Arial" panose="020B0604020202020204" pitchFamily="34" charset="0"/>
                <a:sym typeface="Helvetica Neue"/>
              </a:rPr>
              <a:t>Cuando: </a:t>
            </a:r>
          </a:p>
          <a:p>
            <a:pPr marL="285750" indent="-285750" defTabSz="914354" hangingPunct="0">
              <a:spcBef>
                <a:spcPts val="488"/>
              </a:spcBef>
              <a:buFont typeface="Arial" panose="020B0604020202020204" pitchFamily="34" charset="0"/>
              <a:buChar char="•"/>
              <a:defRPr sz="3000"/>
            </a:pP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haces</a:t>
            </a:r>
            <a:r>
              <a:rPr sz="1600" kern="0" dirty="0" smtClean="0">
                <a:solidFill>
                  <a:srgbClr val="000000"/>
                </a:solidFill>
                <a:latin typeface="Arial" panose="020B0604020202020204" pitchFamily="34" charset="0"/>
                <a:ea typeface="Helvetica Neue"/>
                <a:cs typeface="Arial" panose="020B0604020202020204" pitchFamily="34" charset="0"/>
                <a:sym typeface="Helvetica Neue"/>
              </a:rPr>
              <a:t> </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trámites</a:t>
            </a:r>
            <a:r>
              <a:rPr sz="1600" kern="0" dirty="0">
                <a:solidFill>
                  <a:srgbClr val="000000"/>
                </a:solidFill>
                <a:latin typeface="Arial" panose="020B0604020202020204" pitchFamily="34" charset="0"/>
                <a:ea typeface="Helvetica Neue"/>
                <a:cs typeface="Arial" panose="020B0604020202020204" pitchFamily="34" charset="0"/>
                <a:sym typeface="Helvetica Neue"/>
              </a:rPr>
              <a:t> con </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prisa</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a:t>
            </a:r>
            <a:endParaRPr sz="1600" kern="0" dirty="0">
              <a:solidFill>
                <a:srgbClr val="000000"/>
              </a:solidFill>
              <a:latin typeface="Arial" panose="020B0604020202020204" pitchFamily="34" charset="0"/>
              <a:ea typeface="Helvetica Neue"/>
              <a:cs typeface="Arial" panose="020B0604020202020204" pitchFamily="34" charset="0"/>
              <a:sym typeface="Helvetica Neue"/>
            </a:endParaRP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estas en s</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ituaciones</a:t>
            </a:r>
            <a:r>
              <a:rPr sz="1600" kern="0" dirty="0">
                <a:solidFill>
                  <a:srgbClr val="000000"/>
                </a:solidFill>
                <a:latin typeface="Arial" panose="020B0604020202020204" pitchFamily="34" charset="0"/>
                <a:ea typeface="Helvetica Neue"/>
                <a:cs typeface="Arial" panose="020B0604020202020204" pitchFamily="34" charset="0"/>
                <a:sym typeface="Helvetica Neue"/>
              </a:rPr>
              <a:t> de </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estrés</a:t>
            </a:r>
            <a:r>
              <a:rPr sz="1600" kern="0" dirty="0">
                <a:solidFill>
                  <a:srgbClr val="000000"/>
                </a:solidFill>
                <a:latin typeface="Arial" panose="020B0604020202020204" pitchFamily="34" charset="0"/>
                <a:ea typeface="Helvetica Neue"/>
                <a:cs typeface="Arial" panose="020B0604020202020204" pitchFamily="34" charset="0"/>
                <a:sym typeface="Helvetica Neue"/>
              </a:rPr>
              <a:t> o </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cansancio</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 </a:t>
            </a:r>
          </a:p>
          <a:p>
            <a:pPr marL="285750" indent="-285750" defTabSz="914354" hangingPunct="0">
              <a:spcBef>
                <a:spcPts val="488"/>
              </a:spcBef>
              <a:buFont typeface="Arial" panose="020B0604020202020204" pitchFamily="34" charset="0"/>
              <a:buChar char="•"/>
              <a:defRPr sz="3000"/>
            </a:pP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eres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turista en un país extranjero,</a:t>
            </a:r>
            <a:endParaRPr sz="1600" kern="0" dirty="0">
              <a:solidFill>
                <a:srgbClr val="000000"/>
              </a:solidFill>
              <a:latin typeface="Arial" panose="020B0604020202020204" pitchFamily="34" charset="0"/>
              <a:ea typeface="Helvetica Neue"/>
              <a:cs typeface="Arial" panose="020B0604020202020204" pitchFamily="34" charset="0"/>
              <a:sym typeface="Helvetica Neue"/>
            </a:endParaRPr>
          </a:p>
          <a:p>
            <a:pPr marL="285750" indent="-285750" defTabSz="914354" hangingPunct="0">
              <a:spcBef>
                <a:spcPts val="488"/>
              </a:spcBef>
              <a:buFont typeface="Arial" panose="020B0604020202020204" pitchFamily="34" charset="0"/>
              <a:buChar char="•"/>
              <a:defRPr sz="3000"/>
            </a:pP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te </a:t>
            </a: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enfrentas a un e</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ntorno</a:t>
            </a:r>
            <a:r>
              <a:rPr sz="1600" kern="0" dirty="0">
                <a:solidFill>
                  <a:srgbClr val="000000"/>
                </a:solidFill>
                <a:latin typeface="Arial" panose="020B0604020202020204" pitchFamily="34" charset="0"/>
                <a:ea typeface="Helvetica Neue"/>
                <a:cs typeface="Arial" panose="020B0604020202020204" pitchFamily="34" charset="0"/>
                <a:sym typeface="Helvetica Neue"/>
              </a:rPr>
              <a:t> o </a:t>
            </a:r>
            <a:r>
              <a:rPr sz="1600" kern="0" dirty="0" err="1">
                <a:solidFill>
                  <a:srgbClr val="000000"/>
                </a:solidFill>
                <a:latin typeface="Arial" panose="020B0604020202020204" pitchFamily="34" charset="0"/>
                <a:ea typeface="Helvetica Neue"/>
                <a:cs typeface="Arial" panose="020B0604020202020204" pitchFamily="34" charset="0"/>
                <a:sym typeface="Helvetica Neue"/>
              </a:rPr>
              <a:t>actividad</a:t>
            </a:r>
            <a:r>
              <a:rPr sz="1600" kern="0" dirty="0">
                <a:solidFill>
                  <a:srgbClr val="000000"/>
                </a:solidFill>
                <a:latin typeface="Arial" panose="020B0604020202020204" pitchFamily="34" charset="0"/>
                <a:ea typeface="Helvetica Neue"/>
                <a:cs typeface="Arial" panose="020B0604020202020204" pitchFamily="34" charset="0"/>
                <a:sym typeface="Helvetica Neue"/>
              </a:rPr>
              <a:t> </a:t>
            </a:r>
            <a:r>
              <a:rPr sz="1600" kern="0" dirty="0" err="1" smtClean="0">
                <a:solidFill>
                  <a:srgbClr val="000000"/>
                </a:solidFill>
                <a:latin typeface="Arial" panose="020B0604020202020204" pitchFamily="34" charset="0"/>
                <a:ea typeface="Helvetica Neue"/>
                <a:cs typeface="Arial" panose="020B0604020202020204" pitchFamily="34" charset="0"/>
                <a:sym typeface="Helvetica Neue"/>
              </a:rPr>
              <a:t>desconocida</a:t>
            </a:r>
            <a:r>
              <a:rPr lang="es-ES" sz="1600" kern="0" dirty="0" smtClean="0">
                <a:solidFill>
                  <a:srgbClr val="000000"/>
                </a:solidFill>
                <a:latin typeface="Arial" panose="020B0604020202020204" pitchFamily="34" charset="0"/>
                <a:ea typeface="Helvetica Neue"/>
                <a:cs typeface="Arial" panose="020B0604020202020204" pitchFamily="34" charset="0"/>
                <a:sym typeface="Helvetica Neue"/>
              </a:rPr>
              <a:t>,</a:t>
            </a:r>
            <a:endParaRPr lang="es-ES" sz="1600" kern="0" dirty="0">
              <a:solidFill>
                <a:srgbClr val="000000"/>
              </a:solidFill>
              <a:latin typeface="Arial" panose="020B0604020202020204" pitchFamily="34" charset="0"/>
              <a:ea typeface="Helvetica Neue"/>
              <a:cs typeface="Arial" panose="020B0604020202020204" pitchFamily="34" charset="0"/>
              <a:sym typeface="Helvetica Neue"/>
            </a:endParaRPr>
          </a:p>
          <a:p>
            <a:pPr marL="285750" indent="-285750" defTabSz="914354" hangingPunct="0">
              <a:spcBef>
                <a:spcPts val="488"/>
              </a:spcBef>
              <a:buFont typeface="Arial" panose="020B0604020202020204" pitchFamily="34" charset="0"/>
              <a:buChar char="•"/>
              <a:defRPr sz="3000"/>
            </a:pPr>
            <a:r>
              <a:rPr lang="es-ES" sz="1600" kern="0" dirty="0">
                <a:solidFill>
                  <a:srgbClr val="000000"/>
                </a:solidFill>
                <a:latin typeface="Arial" panose="020B0604020202020204" pitchFamily="34" charset="0"/>
                <a:ea typeface="Helvetica Neue"/>
                <a:cs typeface="Arial" panose="020B0604020202020204" pitchFamily="34" charset="0"/>
                <a:sym typeface="Helvetica Neue"/>
              </a:rPr>
              <a:t>o te haces mayor</a:t>
            </a:r>
          </a:p>
        </p:txBody>
      </p:sp>
      <p:sp>
        <p:nvSpPr>
          <p:cNvPr id="2" name="Título 1"/>
          <p:cNvSpPr>
            <a:spLocks noGrp="1"/>
          </p:cNvSpPr>
          <p:nvPr>
            <p:ph type="title"/>
          </p:nvPr>
        </p:nvSpPr>
        <p:spPr>
          <a:xfrm>
            <a:off x="1271464" y="476672"/>
            <a:ext cx="10178322" cy="1306113"/>
          </a:xfrm>
        </p:spPr>
        <p:txBody>
          <a:bodyPr>
            <a:normAutofit/>
          </a:bodyPr>
          <a:lstStyle/>
          <a:p>
            <a:pPr algn="ctr"/>
            <a:r>
              <a:rPr lang="es-ES" sz="4000" dirty="0">
                <a:latin typeface="Helvetica Neue"/>
              </a:rPr>
              <a:t>¿A quién beneficia la Accesibilidad Cognitiva?</a:t>
            </a:r>
          </a:p>
        </p:txBody>
      </p:sp>
    </p:spTree>
    <p:extLst>
      <p:ext uri="{BB962C8B-B14F-4D97-AF65-F5344CB8AC3E}">
        <p14:creationId xmlns:p14="http://schemas.microsoft.com/office/powerpoint/2010/main" val="4045972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80" y="2204864"/>
            <a:ext cx="10058400" cy="3393195"/>
          </a:xfrm>
          <a:prstGeom prst="rect">
            <a:avLst/>
          </a:prstGeom>
        </p:spPr>
      </p:pic>
    </p:spTree>
    <p:extLst>
      <p:ext uri="{BB962C8B-B14F-4D97-AF65-F5344CB8AC3E}">
        <p14:creationId xmlns:p14="http://schemas.microsoft.com/office/powerpoint/2010/main" val="307867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1582EEF-6940-4540-BBD1-2B081D33E819}"/>
              </a:ext>
            </a:extLst>
          </p:cNvPr>
          <p:cNvSpPr txBox="1"/>
          <p:nvPr/>
        </p:nvSpPr>
        <p:spPr>
          <a:xfrm>
            <a:off x="1703512" y="2348880"/>
            <a:ext cx="3774541" cy="3350084"/>
          </a:xfrm>
          <a:prstGeom prst="rect">
            <a:avLst/>
          </a:prstGeom>
          <a:noFill/>
        </p:spPr>
        <p:txBody>
          <a:bodyPr wrap="square">
            <a:spAutoFit/>
          </a:bodyPr>
          <a:lstStyle/>
          <a:p>
            <a:pPr>
              <a:lnSpc>
                <a:spcPct val="107000"/>
              </a:lnSpc>
              <a:spcAft>
                <a:spcPts val="800"/>
              </a:spcAft>
            </a:pPr>
            <a:r>
              <a:rPr lang="es-ES" dirty="0" smtClean="0">
                <a:latin typeface="Helvetica Neue"/>
              </a:rPr>
              <a:t>Gru</a:t>
            </a:r>
            <a:r>
              <a:rPr lang="es-ES" dirty="0" smtClean="0">
                <a:latin typeface="Helvetica Neue"/>
              </a:rPr>
              <a:t>pos de Acción Local </a:t>
            </a:r>
          </a:p>
          <a:p>
            <a:pPr>
              <a:lnSpc>
                <a:spcPct val="107000"/>
              </a:lnSpc>
              <a:spcAft>
                <a:spcPts val="800"/>
              </a:spcAft>
            </a:pPr>
            <a:r>
              <a:rPr lang="es-ES" sz="1600" dirty="0" smtClean="0">
                <a:solidFill>
                  <a:srgbClr val="0069A6"/>
                </a:solidFill>
                <a:latin typeface="Helvetica Neue"/>
                <a:cs typeface="Calibri" panose="020F0502020204030204" pitchFamily="34" charset="0"/>
                <a:hlinkClick r:id="rId3"/>
              </a:rPr>
              <a:t>https</a:t>
            </a:r>
            <a:r>
              <a:rPr lang="es-ES" sz="1600" dirty="0">
                <a:solidFill>
                  <a:srgbClr val="0069A6"/>
                </a:solidFill>
                <a:latin typeface="Helvetica Neue"/>
                <a:cs typeface="Calibri" panose="020F0502020204030204" pitchFamily="34" charset="0"/>
                <a:hlinkClick r:id="rId3"/>
              </a:rPr>
              <a:t>://www.sacam.org</a:t>
            </a:r>
            <a:endParaRPr lang="es-ES" sz="1600" dirty="0">
              <a:solidFill>
                <a:srgbClr val="0069A6"/>
              </a:solidFill>
              <a:latin typeface="Helvetica Neue"/>
              <a:cs typeface="Calibri" panose="020F0502020204030204" pitchFamily="34" charset="0"/>
            </a:endParaRPr>
          </a:p>
          <a:p>
            <a:pPr>
              <a:lnSpc>
                <a:spcPct val="107000"/>
              </a:lnSpc>
              <a:spcAft>
                <a:spcPts val="800"/>
              </a:spcAft>
            </a:pPr>
            <a:r>
              <a:rPr lang="es-ES" sz="1600" u="sng" dirty="0">
                <a:solidFill>
                  <a:srgbClr val="0563C1"/>
                </a:solidFill>
                <a:effectLst/>
                <a:latin typeface="Helvetica Neue"/>
                <a:ea typeface="Arial" panose="020B0604020202020204" pitchFamily="34" charset="0"/>
                <a:hlinkClick r:id="rId4"/>
              </a:rPr>
              <a:t>https://www.cedermonteiberico.com/</a:t>
            </a:r>
            <a:endParaRPr lang="es-ES" sz="1600" u="sng" dirty="0">
              <a:solidFill>
                <a:srgbClr val="0563C1"/>
              </a:solidFill>
              <a:effectLst/>
              <a:latin typeface="Helvetica Neue"/>
              <a:ea typeface="Arial" panose="020B0604020202020204" pitchFamily="34" charset="0"/>
            </a:endParaRPr>
          </a:p>
          <a:p>
            <a:pPr>
              <a:lnSpc>
                <a:spcPct val="107000"/>
              </a:lnSpc>
              <a:spcAft>
                <a:spcPts val="800"/>
              </a:spcAft>
            </a:pPr>
            <a:r>
              <a:rPr lang="es-ES" sz="1600" u="sng" dirty="0">
                <a:solidFill>
                  <a:srgbClr val="0563C1"/>
                </a:solidFill>
                <a:effectLst/>
                <a:latin typeface="Helvetica Neue"/>
                <a:ea typeface="Arial" panose="020B0604020202020204" pitchFamily="34" charset="0"/>
                <a:hlinkClick r:id="rId5"/>
              </a:rPr>
              <a:t>https://camposdehellin.com/</a:t>
            </a:r>
            <a:endParaRPr lang="es-ES" sz="1600" dirty="0">
              <a:effectLst/>
              <a:latin typeface="Helvetica Neue"/>
              <a:ea typeface="Calibri" panose="020F0502020204030204" pitchFamily="34" charset="0"/>
            </a:endParaRPr>
          </a:p>
          <a:p>
            <a:pPr>
              <a:lnSpc>
                <a:spcPct val="107000"/>
              </a:lnSpc>
              <a:spcAft>
                <a:spcPts val="800"/>
              </a:spcAft>
            </a:pPr>
            <a:r>
              <a:rPr lang="es-ES" sz="1600" u="sng" dirty="0">
                <a:solidFill>
                  <a:srgbClr val="0563C1"/>
                </a:solidFill>
                <a:effectLst/>
                <a:latin typeface="Helvetica Neue"/>
                <a:ea typeface="Arial" panose="020B0604020202020204" pitchFamily="34" charset="0"/>
                <a:hlinkClick r:id="rId6"/>
              </a:rPr>
              <a:t>https://www.manchajucarcentro.com/</a:t>
            </a:r>
            <a:endParaRPr lang="es-ES" sz="1600" u="sng" dirty="0">
              <a:solidFill>
                <a:srgbClr val="0563C1"/>
              </a:solidFill>
              <a:effectLst/>
              <a:latin typeface="Helvetica Neue"/>
              <a:ea typeface="Arial" panose="020B0604020202020204" pitchFamily="34" charset="0"/>
            </a:endParaRPr>
          </a:p>
          <a:p>
            <a:pPr>
              <a:lnSpc>
                <a:spcPct val="107000"/>
              </a:lnSpc>
              <a:spcAft>
                <a:spcPts val="800"/>
              </a:spcAft>
            </a:pPr>
            <a:r>
              <a:rPr lang="es-ES" sz="1600" u="sng" dirty="0">
                <a:solidFill>
                  <a:srgbClr val="0563C1"/>
                </a:solidFill>
                <a:effectLst/>
                <a:latin typeface="Helvetica Neue"/>
                <a:ea typeface="Arial" panose="020B0604020202020204" pitchFamily="34" charset="0"/>
                <a:hlinkClick r:id="rId7"/>
              </a:rPr>
              <a:t>https://sierradelsegura.com/</a:t>
            </a:r>
            <a:endParaRPr lang="es-ES" sz="1600" u="sng" dirty="0">
              <a:solidFill>
                <a:srgbClr val="0563C1"/>
              </a:solidFill>
              <a:effectLst/>
              <a:latin typeface="Helvetica Neue"/>
              <a:ea typeface="Arial" panose="020B0604020202020204" pitchFamily="34" charset="0"/>
            </a:endParaRPr>
          </a:p>
          <a:p>
            <a:pPr>
              <a:lnSpc>
                <a:spcPct val="107000"/>
              </a:lnSpc>
              <a:spcAft>
                <a:spcPts val="800"/>
              </a:spcAft>
            </a:pPr>
            <a:r>
              <a:rPr lang="es-ES" sz="1600" u="sng" dirty="0">
                <a:solidFill>
                  <a:srgbClr val="0563C1"/>
                </a:solidFill>
                <a:effectLst/>
                <a:latin typeface="Helvetica Neue"/>
                <a:ea typeface="Arial" panose="020B0604020202020204" pitchFamily="34" charset="0"/>
                <a:hlinkClick r:id="rId8"/>
              </a:rPr>
              <a:t>https://</a:t>
            </a:r>
            <a:r>
              <a:rPr lang="es-ES" sz="1600" u="sng" dirty="0" smtClean="0">
                <a:solidFill>
                  <a:srgbClr val="0563C1"/>
                </a:solidFill>
                <a:effectLst/>
                <a:latin typeface="Helvetica Neue"/>
                <a:ea typeface="Arial" panose="020B0604020202020204" pitchFamily="34" charset="0"/>
                <a:hlinkClick r:id="rId8"/>
              </a:rPr>
              <a:t>www.lamanchuela.es/</a:t>
            </a:r>
            <a:endParaRPr lang="es-ES" sz="1600" u="sng" dirty="0">
              <a:solidFill>
                <a:srgbClr val="0563C1"/>
              </a:solidFill>
              <a:latin typeface="Helvetica Neue"/>
              <a:ea typeface="Arial" panose="020B0604020202020204" pitchFamily="34" charset="0"/>
            </a:endParaRPr>
          </a:p>
          <a:p>
            <a:pPr>
              <a:lnSpc>
                <a:spcPct val="107000"/>
              </a:lnSpc>
              <a:spcAft>
                <a:spcPts val="800"/>
              </a:spcAft>
            </a:pPr>
            <a:r>
              <a:rPr lang="es-ES" dirty="0" smtClean="0">
                <a:effectLst/>
                <a:latin typeface="Helvetica Neue"/>
                <a:ea typeface="Calibri" panose="020F0502020204030204" pitchFamily="34" charset="0"/>
                <a:cs typeface="Times New Roman" panose="02020603050405020304" pitchFamily="18" charset="0"/>
              </a:rPr>
              <a:t>ASPRONA</a:t>
            </a:r>
            <a:endParaRPr lang="es-ES" dirty="0">
              <a:effectLst/>
              <a:latin typeface="Helvetica Neue"/>
              <a:ea typeface="Calibri" panose="020F0502020204030204" pitchFamily="34" charset="0"/>
              <a:cs typeface="Times New Roman" panose="02020603050405020304" pitchFamily="18" charset="0"/>
            </a:endParaRPr>
          </a:p>
          <a:p>
            <a:pPr>
              <a:lnSpc>
                <a:spcPct val="107000"/>
              </a:lnSpc>
              <a:spcAft>
                <a:spcPts val="800"/>
              </a:spcAft>
            </a:pPr>
            <a:r>
              <a:rPr lang="es-ES" sz="1600" dirty="0">
                <a:latin typeface="Helvetica Neue"/>
                <a:ea typeface="Calibri" panose="020F0502020204030204" pitchFamily="34" charset="0"/>
                <a:cs typeface="Times New Roman" panose="02020603050405020304" pitchFamily="18" charset="0"/>
                <a:hlinkClick r:id="rId9"/>
              </a:rPr>
              <a:t>https://</a:t>
            </a:r>
            <a:r>
              <a:rPr lang="es-ES" sz="1600" dirty="0" smtClean="0">
                <a:latin typeface="Helvetica Neue"/>
                <a:ea typeface="Calibri" panose="020F0502020204030204" pitchFamily="34" charset="0"/>
                <a:cs typeface="Times New Roman" panose="02020603050405020304" pitchFamily="18" charset="0"/>
                <a:hlinkClick r:id="rId9"/>
              </a:rPr>
              <a:t>www.asprona.org</a:t>
            </a:r>
            <a:endParaRPr lang="es-ES" sz="1600" dirty="0">
              <a:latin typeface="Helvetica Neue"/>
              <a:ea typeface="Calibri" panose="020F0502020204030204" pitchFamily="34" charset="0"/>
              <a:cs typeface="Times New Roman" panose="02020603050405020304" pitchFamily="18" charset="0"/>
            </a:endParaRPr>
          </a:p>
        </p:txBody>
      </p:sp>
      <p:sp>
        <p:nvSpPr>
          <p:cNvPr id="4" name="Título 3"/>
          <p:cNvSpPr>
            <a:spLocks noGrp="1"/>
          </p:cNvSpPr>
          <p:nvPr>
            <p:ph type="title"/>
          </p:nvPr>
        </p:nvSpPr>
        <p:spPr>
          <a:xfrm>
            <a:off x="1251678" y="382385"/>
            <a:ext cx="10178322" cy="742359"/>
          </a:xfrm>
        </p:spPr>
        <p:txBody>
          <a:bodyPr>
            <a:normAutofit/>
          </a:bodyPr>
          <a:lstStyle/>
          <a:p>
            <a:r>
              <a:rPr lang="es-ES" sz="4000" dirty="0" smtClean="0">
                <a:latin typeface="Arial" panose="020B0604020202020204" pitchFamily="34" charset="0"/>
                <a:cs typeface="Arial" panose="020B0604020202020204" pitchFamily="34" charset="0"/>
              </a:rPr>
              <a:t>Conoce el proyecto y participa</a:t>
            </a:r>
            <a:endParaRPr lang="es-ES" sz="4000" dirty="0">
              <a:latin typeface="Arial" panose="020B0604020202020204" pitchFamily="34" charset="0"/>
              <a:cs typeface="Arial" panose="020B0604020202020204" pitchFamily="34" charset="0"/>
            </a:endParaRPr>
          </a:p>
        </p:txBody>
      </p:sp>
      <p:sp>
        <p:nvSpPr>
          <p:cNvPr id="5" name="CuadroTexto 4"/>
          <p:cNvSpPr txBox="1"/>
          <p:nvPr/>
        </p:nvSpPr>
        <p:spPr>
          <a:xfrm>
            <a:off x="1106506" y="1486524"/>
            <a:ext cx="4968552" cy="646331"/>
          </a:xfrm>
          <a:prstGeom prst="rect">
            <a:avLst/>
          </a:prstGeom>
          <a:noFill/>
        </p:spPr>
        <p:txBody>
          <a:bodyPr wrap="square" rtlCol="0">
            <a:spAutoFit/>
          </a:bodyPr>
          <a:lstStyle/>
          <a:p>
            <a:pPr algn="ctr"/>
            <a:r>
              <a:rPr lang="es-ES" b="1" dirty="0" smtClean="0">
                <a:solidFill>
                  <a:schemeClr val="accent1"/>
                </a:solidFill>
                <a:latin typeface="Arial" panose="020B0604020202020204" pitchFamily="34" charset="0"/>
                <a:cs typeface="Arial" panose="020B0604020202020204" pitchFamily="34" charset="0"/>
              </a:rPr>
              <a:t>Entra en la página web del grupo de acción local de tu comarca o en la de </a:t>
            </a:r>
            <a:r>
              <a:rPr lang="es-ES" b="1" dirty="0" err="1" smtClean="0">
                <a:solidFill>
                  <a:schemeClr val="accent1"/>
                </a:solidFill>
                <a:latin typeface="Arial" panose="020B0604020202020204" pitchFamily="34" charset="0"/>
                <a:cs typeface="Arial" panose="020B0604020202020204" pitchFamily="34" charset="0"/>
              </a:rPr>
              <a:t>Asprona</a:t>
            </a:r>
            <a:endParaRPr lang="es-ES" b="1" dirty="0">
              <a:solidFill>
                <a:schemeClr val="accent1"/>
              </a:solidFill>
              <a:latin typeface="Arial" panose="020B0604020202020204" pitchFamily="34" charset="0"/>
              <a:cs typeface="Arial" panose="020B0604020202020204" pitchFamily="34" charset="0"/>
            </a:endParaRPr>
          </a:p>
        </p:txBody>
      </p:sp>
      <p:pic>
        <p:nvPicPr>
          <p:cNvPr id="6" name="Imagen 5">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44072" y="3212976"/>
            <a:ext cx="3685714" cy="1428571"/>
          </a:xfrm>
          <a:prstGeom prst="rect">
            <a:avLst/>
          </a:prstGeom>
          <a:ln>
            <a:solidFill>
              <a:schemeClr val="accent1"/>
            </a:solidFill>
          </a:ln>
        </p:spPr>
      </p:pic>
      <p:sp>
        <p:nvSpPr>
          <p:cNvPr id="7" name="CuadroTexto 6"/>
          <p:cNvSpPr txBox="1"/>
          <p:nvPr/>
        </p:nvSpPr>
        <p:spPr>
          <a:xfrm>
            <a:off x="6602760" y="2348880"/>
            <a:ext cx="3968338" cy="646331"/>
          </a:xfrm>
          <a:prstGeom prst="rect">
            <a:avLst/>
          </a:prstGeom>
          <a:noFill/>
        </p:spPr>
        <p:txBody>
          <a:bodyPr wrap="square" rtlCol="0">
            <a:spAutoFit/>
          </a:bodyPr>
          <a:lstStyle/>
          <a:p>
            <a:pPr algn="ctr"/>
            <a:r>
              <a:rPr lang="es-ES" b="1" dirty="0" smtClean="0">
                <a:solidFill>
                  <a:schemeClr val="accent1"/>
                </a:solidFill>
                <a:latin typeface="Arial" panose="020B0604020202020204" pitchFamily="34" charset="0"/>
                <a:cs typeface="Arial" panose="020B0604020202020204" pitchFamily="34" charset="0"/>
              </a:rPr>
              <a:t>Busca este banner con el logotipo del proyecto y haz “</a:t>
            </a:r>
            <a:r>
              <a:rPr lang="es-ES" b="1" dirty="0" err="1" smtClean="0">
                <a:solidFill>
                  <a:schemeClr val="accent1"/>
                </a:solidFill>
                <a:latin typeface="Arial" panose="020B0604020202020204" pitchFamily="34" charset="0"/>
                <a:cs typeface="Arial" panose="020B0604020202020204" pitchFamily="34" charset="0"/>
              </a:rPr>
              <a:t>click</a:t>
            </a:r>
            <a:r>
              <a:rPr lang="es-ES" b="1" dirty="0" smtClean="0">
                <a:solidFill>
                  <a:schemeClr val="accent1"/>
                </a:solidFill>
                <a:latin typeface="Arial" panose="020B0604020202020204" pitchFamily="34" charset="0"/>
                <a:cs typeface="Arial" panose="020B0604020202020204" pitchFamily="34" charset="0"/>
              </a:rPr>
              <a:t>” en él</a:t>
            </a:r>
            <a:endParaRPr lang="es-ES" b="1" dirty="0">
              <a:solidFill>
                <a:schemeClr val="accent1"/>
              </a:solidFill>
              <a:latin typeface="Arial" panose="020B0604020202020204" pitchFamily="34" charset="0"/>
              <a:cs typeface="Arial" panose="020B0604020202020204" pitchFamily="34" charset="0"/>
            </a:endParaRPr>
          </a:p>
        </p:txBody>
      </p:sp>
      <p:sp>
        <p:nvSpPr>
          <p:cNvPr id="8" name="Flecha doblada 7"/>
          <p:cNvSpPr/>
          <p:nvPr/>
        </p:nvSpPr>
        <p:spPr>
          <a:xfrm rot="5400000">
            <a:off x="6355479" y="1611790"/>
            <a:ext cx="534595" cy="50405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62996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848" y="476672"/>
            <a:ext cx="5694633" cy="5256584"/>
          </a:xfrm>
          <a:prstGeom prst="rect">
            <a:avLst/>
          </a:prstGeom>
        </p:spPr>
      </p:pic>
      <p:sp>
        <p:nvSpPr>
          <p:cNvPr id="2" name="Rectángulo 1"/>
          <p:cNvSpPr/>
          <p:nvPr/>
        </p:nvSpPr>
        <p:spPr>
          <a:xfrm rot="20507590">
            <a:off x="998016" y="2933005"/>
            <a:ext cx="3455636" cy="1107996"/>
          </a:xfrm>
          <a:prstGeom prst="rect">
            <a:avLst/>
          </a:prstGeom>
          <a:noFill/>
        </p:spPr>
        <p:txBody>
          <a:bodyPr wrap="square" lIns="91440" tIns="45720" rIns="91440" bIns="45720">
            <a:spAutoFit/>
          </a:bodyPr>
          <a:lstStyle/>
          <a:p>
            <a:pPr algn="ctr"/>
            <a:r>
              <a:rPr lang="es-ES" sz="6600" b="0" cap="none" spc="0" dirty="0" smtClean="0">
                <a:ln w="0"/>
                <a:solidFill>
                  <a:schemeClr val="accent1"/>
                </a:solidFill>
                <a:effectLst>
                  <a:outerShdw blurRad="38100" dist="25400" dir="5400000" algn="ctr" rotWithShape="0">
                    <a:srgbClr val="6E747A">
                      <a:alpha val="43000"/>
                    </a:srgbClr>
                  </a:outerShdw>
                </a:effectLst>
              </a:rPr>
              <a:t>Gracias!!!</a:t>
            </a:r>
            <a:endParaRPr lang="es-ES" sz="66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3552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4993177" y="526759"/>
            <a:ext cx="3072248" cy="1483726"/>
            <a:chOff x="4894983" y="1577342"/>
            <a:chExt cx="2770510" cy="1071563"/>
          </a:xfrm>
        </p:grpSpPr>
        <p:sp>
          <p:nvSpPr>
            <p:cNvPr id="2" name="Elipse 1">
              <a:extLst>
                <a:ext uri="{FF2B5EF4-FFF2-40B4-BE49-F238E27FC236}">
                  <a16:creationId xmlns:a16="http://schemas.microsoft.com/office/drawing/2014/main" id="{CCBCCB29-E1A5-CD47-9AD9-E99D50A0A518}"/>
                </a:ext>
              </a:extLst>
            </p:cNvPr>
            <p:cNvSpPr/>
            <p:nvPr/>
          </p:nvSpPr>
          <p:spPr>
            <a:xfrm>
              <a:off x="4894983" y="1577342"/>
              <a:ext cx="2770510" cy="1071563"/>
            </a:xfrm>
            <a:prstGeom prst="ellipse">
              <a:avLst/>
            </a:prstGeom>
            <a:noFill/>
            <a:ln w="57150">
              <a:solidFill>
                <a:srgbClr val="006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4" name="CuadroTexto 3">
              <a:extLst>
                <a:ext uri="{FF2B5EF4-FFF2-40B4-BE49-F238E27FC236}">
                  <a16:creationId xmlns:a16="http://schemas.microsoft.com/office/drawing/2014/main" id="{9E858DB2-F656-0043-9400-0EAE0795BC42}"/>
                </a:ext>
              </a:extLst>
            </p:cNvPr>
            <p:cNvSpPr txBox="1"/>
            <p:nvPr/>
          </p:nvSpPr>
          <p:spPr>
            <a:xfrm>
              <a:off x="4918537" y="1728396"/>
              <a:ext cx="2746956" cy="777979"/>
            </a:xfrm>
            <a:prstGeom prst="rect">
              <a:avLst/>
            </a:prstGeom>
            <a:noFill/>
          </p:spPr>
          <p:txBody>
            <a:bodyPr wrap="square" rtlCol="0">
              <a:spAutoFit/>
            </a:bodyPr>
            <a:lstStyle/>
            <a:p>
              <a:pPr algn="ctr"/>
              <a:r>
                <a:rPr lang="es-ES_tradnl" sz="3200" b="1" dirty="0">
                  <a:solidFill>
                    <a:srgbClr val="006934"/>
                  </a:solidFill>
                  <a:latin typeface="Arial" panose="020B0604020202020204" pitchFamily="34" charset="0"/>
                  <a:cs typeface="Arial" panose="020B0604020202020204" pitchFamily="34" charset="0"/>
                </a:rPr>
                <a:t>Accesibilidad Universal</a:t>
              </a:r>
            </a:p>
          </p:txBody>
        </p:sp>
      </p:grpSp>
      <p:sp>
        <p:nvSpPr>
          <p:cNvPr id="5" name="Garantiza el traslado, movilidad, la aprensión y manejo de objetos">
            <a:extLst>
              <a:ext uri="{FF2B5EF4-FFF2-40B4-BE49-F238E27FC236}">
                <a16:creationId xmlns:a16="http://schemas.microsoft.com/office/drawing/2014/main" id="{9B9EC449-493B-9E47-A42A-30C22AC17E82}"/>
              </a:ext>
            </a:extLst>
          </p:cNvPr>
          <p:cNvSpPr txBox="1"/>
          <p:nvPr/>
        </p:nvSpPr>
        <p:spPr>
          <a:xfrm>
            <a:off x="1063723" y="1085831"/>
            <a:ext cx="2647344" cy="1849308"/>
          </a:xfrm>
          <a:prstGeom prst="rect">
            <a:avLst/>
          </a:prstGeom>
          <a:solidFill>
            <a:srgbClr val="92C256">
              <a:alpha val="50196"/>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8" tIns="71438" rIns="71438" bIns="71438" anchor="ctr">
            <a:noAutofit/>
          </a:bodyPr>
          <a:lstStyle>
            <a:lvl1pPr algn="ctr">
              <a:defRPr sz="3500"/>
            </a:lvl1pPr>
          </a:lstStyle>
          <a:p>
            <a:pPr>
              <a:spcAft>
                <a:spcPts val="450"/>
              </a:spcAft>
            </a:pPr>
            <a:r>
              <a:rPr lang="es-ES" sz="2400" b="1" dirty="0">
                <a:solidFill>
                  <a:srgbClr val="4F595A"/>
                </a:solidFill>
                <a:latin typeface="Arial" panose="020B0604020202020204" pitchFamily="34" charset="0"/>
                <a:cs typeface="Arial" panose="020B0604020202020204" pitchFamily="34" charset="0"/>
              </a:rPr>
              <a:t>Accesibilidad física</a:t>
            </a:r>
          </a:p>
          <a:p>
            <a:r>
              <a:rPr lang="es-ES" sz="1600" dirty="0">
                <a:latin typeface="Arial" panose="020B0604020202020204" pitchFamily="34" charset="0"/>
                <a:cs typeface="Arial" panose="020B0604020202020204" pitchFamily="34" charset="0"/>
              </a:rPr>
              <a:t>Es la que tiene que ver con la movilidad, el traslado y con manejar objetos.</a:t>
            </a:r>
            <a:endParaRPr sz="1600" dirty="0">
              <a:latin typeface="Arial" panose="020B0604020202020204" pitchFamily="34" charset="0"/>
              <a:cs typeface="Arial" panose="020B0604020202020204" pitchFamily="34" charset="0"/>
            </a:endParaRPr>
          </a:p>
        </p:txBody>
      </p:sp>
      <p:sp>
        <p:nvSpPr>
          <p:cNvPr id="8" name="Garantiza el traslado, movilidad, la aprensión y manejo de objetos">
            <a:extLst>
              <a:ext uri="{FF2B5EF4-FFF2-40B4-BE49-F238E27FC236}">
                <a16:creationId xmlns:a16="http://schemas.microsoft.com/office/drawing/2014/main" id="{848513DF-436B-8845-AD39-05D732AEF428}"/>
              </a:ext>
            </a:extLst>
          </p:cNvPr>
          <p:cNvSpPr txBox="1"/>
          <p:nvPr/>
        </p:nvSpPr>
        <p:spPr>
          <a:xfrm>
            <a:off x="4079773" y="2612265"/>
            <a:ext cx="3419163" cy="1608229"/>
          </a:xfrm>
          <a:prstGeom prst="rect">
            <a:avLst/>
          </a:prstGeom>
          <a:solidFill>
            <a:srgbClr val="EF7723">
              <a:alpha val="49804"/>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8" tIns="71438" rIns="71438" bIns="71438" anchor="ctr">
            <a:noAutofit/>
          </a:bodyPr>
          <a:lstStyle>
            <a:lvl1pPr algn="ctr">
              <a:defRPr sz="3500"/>
            </a:lvl1pPr>
          </a:lstStyle>
          <a:p>
            <a:pPr>
              <a:spcAft>
                <a:spcPts val="450"/>
              </a:spcAft>
            </a:pPr>
            <a:r>
              <a:rPr lang="es-ES" sz="2400" b="1" dirty="0">
                <a:solidFill>
                  <a:srgbClr val="4F595A"/>
                </a:solidFill>
                <a:latin typeface="Arial" panose="020B0604020202020204" pitchFamily="34" charset="0"/>
                <a:cs typeface="Arial" panose="020B0604020202020204" pitchFamily="34" charset="0"/>
              </a:rPr>
              <a:t>Accesibilidad sensorial</a:t>
            </a:r>
          </a:p>
          <a:p>
            <a:r>
              <a:rPr lang="es-ES" sz="1600" dirty="0">
                <a:latin typeface="Arial" panose="020B0604020202020204" pitchFamily="34" charset="0"/>
                <a:cs typeface="Arial" panose="020B0604020202020204" pitchFamily="34" charset="0"/>
              </a:rPr>
              <a:t>Es la que tiene que ver con acceder a la información a través de los sentidos: la vista, el tacto, el oído.</a:t>
            </a:r>
            <a:endParaRPr sz="1600" dirty="0">
              <a:latin typeface="Arial" panose="020B0604020202020204" pitchFamily="34" charset="0"/>
              <a:cs typeface="Arial" panose="020B0604020202020204" pitchFamily="34" charset="0"/>
            </a:endParaRPr>
          </a:p>
        </p:txBody>
      </p:sp>
      <p:sp>
        <p:nvSpPr>
          <p:cNvPr id="9" name="Garantiza el traslado, movilidad, la aprensión y manejo de objetos">
            <a:extLst>
              <a:ext uri="{FF2B5EF4-FFF2-40B4-BE49-F238E27FC236}">
                <a16:creationId xmlns:a16="http://schemas.microsoft.com/office/drawing/2014/main" id="{C0BA6E55-FEBB-F448-A16E-658456224BB3}"/>
              </a:ext>
            </a:extLst>
          </p:cNvPr>
          <p:cNvSpPr txBox="1"/>
          <p:nvPr/>
        </p:nvSpPr>
        <p:spPr>
          <a:xfrm>
            <a:off x="7781487" y="2269791"/>
            <a:ext cx="4013716" cy="1925261"/>
          </a:xfrm>
          <a:prstGeom prst="rect">
            <a:avLst/>
          </a:prstGeom>
          <a:solidFill>
            <a:srgbClr val="0098D8">
              <a:alpha val="49804"/>
            </a:srgb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8" tIns="71438" rIns="71438" bIns="71438" anchor="ctr">
            <a:noAutofit/>
          </a:bodyPr>
          <a:lstStyle>
            <a:lvl1pPr algn="ctr">
              <a:defRPr sz="3500"/>
            </a:lvl1pPr>
          </a:lstStyle>
          <a:p>
            <a:pPr>
              <a:spcAft>
                <a:spcPts val="450"/>
              </a:spcAft>
            </a:pPr>
            <a:r>
              <a:rPr lang="es-ES" sz="2400" b="1" dirty="0">
                <a:solidFill>
                  <a:srgbClr val="4F595A"/>
                </a:solidFill>
                <a:latin typeface="Arial" panose="020B0604020202020204" pitchFamily="34" charset="0"/>
                <a:cs typeface="Arial" panose="020B0604020202020204" pitchFamily="34" charset="0"/>
              </a:rPr>
              <a:t>Accesibilidad cognitiva</a:t>
            </a:r>
          </a:p>
          <a:p>
            <a:r>
              <a:rPr lang="es-ES" sz="1800" dirty="0">
                <a:latin typeface="Arial" panose="020B0604020202020204" pitchFamily="34" charset="0"/>
                <a:cs typeface="Arial" panose="020B0604020202020204" pitchFamily="34" charset="0"/>
              </a:rPr>
              <a:t>Es la que tiene que ver con la facilidad para comprender y usar un espacio o un objeto</a:t>
            </a:r>
            <a:r>
              <a:rPr lang="es-ES" sz="1800" b="1" dirty="0">
                <a:latin typeface="Arial" panose="020B0604020202020204" pitchFamily="34" charset="0"/>
                <a:cs typeface="Arial" panose="020B0604020202020204" pitchFamily="34" charset="0"/>
              </a:rPr>
              <a:t>.</a:t>
            </a:r>
            <a:endParaRPr sz="1800" b="1" dirty="0">
              <a:latin typeface="Arial" panose="020B0604020202020204" pitchFamily="34" charset="0"/>
              <a:cs typeface="Arial" panose="020B0604020202020204" pitchFamily="34" charset="0"/>
            </a:endParaRPr>
          </a:p>
        </p:txBody>
      </p:sp>
      <p:sp>
        <p:nvSpPr>
          <p:cNvPr id="10" name="Flecha">
            <a:extLst>
              <a:ext uri="{FF2B5EF4-FFF2-40B4-BE49-F238E27FC236}">
                <a16:creationId xmlns:a16="http://schemas.microsoft.com/office/drawing/2014/main" id="{01F0D549-54A6-8B4D-8CEF-320D9A0B1788}"/>
              </a:ext>
            </a:extLst>
          </p:cNvPr>
          <p:cNvSpPr/>
          <p:nvPr/>
        </p:nvSpPr>
        <p:spPr>
          <a:xfrm rot="6859633">
            <a:off x="5594702" y="2048636"/>
            <a:ext cx="607661" cy="447549"/>
          </a:xfrm>
          <a:prstGeom prst="rightArrow">
            <a:avLst>
              <a:gd name="adj1" fmla="val 32000"/>
              <a:gd name="adj2" fmla="val 72393"/>
            </a:avLst>
          </a:prstGeom>
          <a:solidFill>
            <a:srgbClr val="006934"/>
          </a:solidFill>
          <a:ln w="12700">
            <a:miter lim="400000"/>
          </a:ln>
        </p:spPr>
        <p:txBody>
          <a:bodyPr lIns="19050" tIns="19050" rIns="19050" bIns="19050" anchor="ctr"/>
          <a:lstStyle/>
          <a:p>
            <a:pPr algn="ctr" defTabSz="309555" hangingPunct="0">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11" name="Flecha">
            <a:extLst>
              <a:ext uri="{FF2B5EF4-FFF2-40B4-BE49-F238E27FC236}">
                <a16:creationId xmlns:a16="http://schemas.microsoft.com/office/drawing/2014/main" id="{1C2A9997-1435-EE4A-ACB1-CCF18607BAAE}"/>
              </a:ext>
            </a:extLst>
          </p:cNvPr>
          <p:cNvSpPr/>
          <p:nvPr/>
        </p:nvSpPr>
        <p:spPr>
          <a:xfrm rot="9223834" flipV="1">
            <a:off x="4010417" y="1397264"/>
            <a:ext cx="831418" cy="441059"/>
          </a:xfrm>
          <a:prstGeom prst="rightArrow">
            <a:avLst>
              <a:gd name="adj1" fmla="val 32000"/>
              <a:gd name="adj2" fmla="val 72393"/>
            </a:avLst>
          </a:prstGeom>
          <a:solidFill>
            <a:srgbClr val="006934"/>
          </a:solidFill>
          <a:ln w="12700">
            <a:miter lim="400000"/>
          </a:ln>
        </p:spPr>
        <p:txBody>
          <a:bodyPr lIns="19050" tIns="19050" rIns="19050" bIns="19050" anchor="ctr"/>
          <a:lstStyle/>
          <a:p>
            <a:pPr algn="ctr" defTabSz="309555" hangingPunct="0">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sp>
        <p:nvSpPr>
          <p:cNvPr id="12" name="Flecha">
            <a:extLst>
              <a:ext uri="{FF2B5EF4-FFF2-40B4-BE49-F238E27FC236}">
                <a16:creationId xmlns:a16="http://schemas.microsoft.com/office/drawing/2014/main" id="{EB75F383-8643-184C-BC4B-9533B0B751ED}"/>
              </a:ext>
            </a:extLst>
          </p:cNvPr>
          <p:cNvSpPr/>
          <p:nvPr/>
        </p:nvSpPr>
        <p:spPr>
          <a:xfrm rot="2730047">
            <a:off x="7857536" y="1656546"/>
            <a:ext cx="597506" cy="463801"/>
          </a:xfrm>
          <a:prstGeom prst="rightArrow">
            <a:avLst>
              <a:gd name="adj1" fmla="val 32000"/>
              <a:gd name="adj2" fmla="val 69048"/>
            </a:avLst>
          </a:prstGeom>
          <a:solidFill>
            <a:srgbClr val="006934"/>
          </a:solidFill>
          <a:ln w="12700">
            <a:miter lim="400000"/>
          </a:ln>
        </p:spPr>
        <p:txBody>
          <a:bodyPr lIns="19050" tIns="19050" rIns="19050" bIns="19050" anchor="ctr"/>
          <a:lstStyle/>
          <a:p>
            <a:pPr algn="ctr" defTabSz="309555" hangingPunct="0">
              <a:defRPr sz="3200">
                <a:solidFill>
                  <a:srgbClr val="FFFFFF"/>
                </a:solidFill>
                <a:latin typeface="Helvetica Neue Medium"/>
                <a:ea typeface="Helvetica Neue Medium"/>
                <a:cs typeface="Helvetica Neue Medium"/>
                <a:sym typeface="Helvetica Neue Medium"/>
              </a:defRPr>
            </a:pPr>
            <a:endParaRPr sz="1200" kern="0">
              <a:solidFill>
                <a:srgbClr val="FFFFFF"/>
              </a:solidFill>
              <a:latin typeface="Helvetica Neue Medium"/>
              <a:ea typeface="Helvetica Neue Medium"/>
              <a:cs typeface="Helvetica Neue Medium"/>
              <a:sym typeface="Helvetica Neue Medium"/>
            </a:endParaRPr>
          </a:p>
        </p:txBody>
      </p:sp>
      <p:pic>
        <p:nvPicPr>
          <p:cNvPr id="7" name="4 Imagen">
            <a:extLst>
              <a:ext uri="{FF2B5EF4-FFF2-40B4-BE49-F238E27FC236}">
                <a16:creationId xmlns:a16="http://schemas.microsoft.com/office/drawing/2014/main" id="{259B5125-6E3D-C8E6-F657-C37C27F4F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440" y="3056849"/>
            <a:ext cx="2655627" cy="1350319"/>
          </a:xfrm>
          <a:prstGeom prst="rect">
            <a:avLst/>
          </a:prstGeom>
          <a:ln>
            <a:solidFill>
              <a:schemeClr val="tx1">
                <a:lumMod val="50000"/>
                <a:lumOff val="50000"/>
              </a:schemeClr>
            </a:solidFill>
          </a:ln>
        </p:spPr>
      </p:pic>
      <p:pic>
        <p:nvPicPr>
          <p:cNvPr id="14" name="9 Imagen">
            <a:extLst>
              <a:ext uri="{FF2B5EF4-FFF2-40B4-BE49-F238E27FC236}">
                <a16:creationId xmlns:a16="http://schemas.microsoft.com/office/drawing/2014/main" id="{1F4B9746-878D-C53D-0D33-91CBD9131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646" y="4406047"/>
            <a:ext cx="2325419" cy="1543233"/>
          </a:xfrm>
          <a:prstGeom prst="rect">
            <a:avLst/>
          </a:prstGeom>
          <a:ln>
            <a:solidFill>
              <a:schemeClr val="tx1">
                <a:lumMod val="50000"/>
                <a:lumOff val="50000"/>
              </a:schemeClr>
            </a:solidFill>
          </a:ln>
        </p:spPr>
      </p:pic>
      <p:pic>
        <p:nvPicPr>
          <p:cNvPr id="2050" name="Picture 2" descr="Untit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1091" y="4293096"/>
            <a:ext cx="2562225" cy="1790701"/>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818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No es una condición personal."/>
          <p:cNvSpPr txBox="1"/>
          <p:nvPr/>
        </p:nvSpPr>
        <p:spPr>
          <a:xfrm>
            <a:off x="6551628" y="3241366"/>
            <a:ext cx="3947780" cy="2462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spAutoFit/>
          </a:bodyPr>
          <a:lstStyle>
            <a:lvl1pPr>
              <a:defRPr sz="3600"/>
            </a:lvl1pPr>
          </a:lstStyle>
          <a:p>
            <a:pPr defTabSz="914354" hangingPunct="0"/>
            <a:endParaRPr sz="1350" kern="0" dirty="0">
              <a:solidFill>
                <a:srgbClr val="000000"/>
              </a:solidFill>
              <a:latin typeface="Helvetica Neue"/>
              <a:ea typeface="Helvetica Neue"/>
              <a:cs typeface="Helvetica Neue"/>
              <a:sym typeface="Helvetica Neue"/>
            </a:endParaRPr>
          </a:p>
        </p:txBody>
      </p:sp>
      <p:sp>
        <p:nvSpPr>
          <p:cNvPr id="19" name="Accesibilidad cognitiva: Información">
            <a:extLst>
              <a:ext uri="{FF2B5EF4-FFF2-40B4-BE49-F238E27FC236}">
                <a16:creationId xmlns:a16="http://schemas.microsoft.com/office/drawing/2014/main" id="{1973827F-9A07-2A48-B4B4-E4214C18FAC0}"/>
              </a:ext>
            </a:extLst>
          </p:cNvPr>
          <p:cNvSpPr txBox="1"/>
          <p:nvPr/>
        </p:nvSpPr>
        <p:spPr>
          <a:xfrm>
            <a:off x="1359811" y="4679416"/>
            <a:ext cx="2228990" cy="8137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algn="r" defTabSz="309555" hangingPunct="0"/>
            <a:r>
              <a:rPr lang="es-ES" sz="4000" kern="0" dirty="0">
                <a:solidFill>
                  <a:schemeClr val="accent3">
                    <a:lumMod val="50000"/>
                  </a:schemeClr>
                </a:solidFill>
                <a:latin typeface="Arial" panose="020B0604020202020204" pitchFamily="34" charset="0"/>
                <a:ea typeface="Helvetica Neue"/>
                <a:cs typeface="Arial" panose="020B0604020202020204" pitchFamily="34" charset="0"/>
                <a:sym typeface="Helvetica Neue"/>
              </a:rPr>
              <a:t>Es decir</a:t>
            </a:r>
            <a:r>
              <a:rPr lang="es-ES" sz="4000" kern="0" dirty="0">
                <a:solidFill>
                  <a:srgbClr val="4F595A"/>
                </a:solidFill>
                <a:latin typeface="Arial" panose="020B0604020202020204" pitchFamily="34" charset="0"/>
                <a:ea typeface="Helvetica Neue"/>
                <a:cs typeface="Arial" panose="020B0604020202020204" pitchFamily="34" charset="0"/>
                <a:sym typeface="Helvetica Neue"/>
              </a:rPr>
              <a:t>:</a:t>
            </a:r>
            <a:endParaRPr sz="4000" kern="0" dirty="0">
              <a:solidFill>
                <a:srgbClr val="4F595A"/>
              </a:solidFill>
              <a:latin typeface="Arial" panose="020B0604020202020204" pitchFamily="34" charset="0"/>
              <a:ea typeface="Helvetica Neue"/>
              <a:cs typeface="Arial" panose="020B0604020202020204" pitchFamily="34" charset="0"/>
              <a:sym typeface="Helvetica Neue"/>
            </a:endParaRPr>
          </a:p>
        </p:txBody>
      </p:sp>
      <p:sp>
        <p:nvSpPr>
          <p:cNvPr id="20" name="Accesibilidad cognitiva: Información">
            <a:extLst>
              <a:ext uri="{FF2B5EF4-FFF2-40B4-BE49-F238E27FC236}">
                <a16:creationId xmlns:a16="http://schemas.microsoft.com/office/drawing/2014/main" id="{DA29045F-1624-1D4C-84C1-2552D256878A}"/>
              </a:ext>
            </a:extLst>
          </p:cNvPr>
          <p:cNvSpPr txBox="1"/>
          <p:nvPr/>
        </p:nvSpPr>
        <p:spPr>
          <a:xfrm>
            <a:off x="2324821" y="965736"/>
            <a:ext cx="7698104" cy="941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algn="ctr" defTabSz="309555" hangingPunct="0"/>
            <a:endParaRPr sz="3600" kern="0" dirty="0">
              <a:solidFill>
                <a:srgbClr val="006934"/>
              </a:solidFill>
              <a:latin typeface="Helvetica Neue"/>
              <a:ea typeface="Helvetica Neue"/>
              <a:cs typeface="Helvetica Neue"/>
              <a:sym typeface="Helvetica Neue"/>
            </a:endParaRPr>
          </a:p>
        </p:txBody>
      </p:sp>
      <p:sp>
        <p:nvSpPr>
          <p:cNvPr id="13" name="CuadroTexto 12">
            <a:extLst>
              <a:ext uri="{FF2B5EF4-FFF2-40B4-BE49-F238E27FC236}">
                <a16:creationId xmlns:a16="http://schemas.microsoft.com/office/drawing/2014/main" id="{87B6A7B3-65DF-3F43-BCD3-B746F3424C40}"/>
              </a:ext>
            </a:extLst>
          </p:cNvPr>
          <p:cNvSpPr txBox="1"/>
          <p:nvPr/>
        </p:nvSpPr>
        <p:spPr>
          <a:xfrm>
            <a:off x="1490649" y="1700808"/>
            <a:ext cx="9366448" cy="2160240"/>
          </a:xfrm>
          <a:prstGeom prst="rect">
            <a:avLst/>
          </a:prstGeom>
          <a:solidFill>
            <a:schemeClr val="bg1"/>
          </a:solidFill>
          <a:ln w="76200">
            <a:solidFill>
              <a:schemeClr val="accent3">
                <a:lumMod val="50000"/>
              </a:schemeClr>
            </a:solidFill>
          </a:ln>
        </p:spPr>
        <p:txBody>
          <a:bodyPr wrap="square" lIns="108000" tIns="108000" rIns="108000" bIns="108000" rtlCol="0">
            <a:noAutofit/>
          </a:bodyPr>
          <a:lstStyle/>
          <a:p>
            <a:pPr>
              <a:spcAft>
                <a:spcPts val="900"/>
              </a:spcAft>
            </a:pPr>
            <a:r>
              <a:rPr lang="es-ES" sz="3200" dirty="0">
                <a:latin typeface="Arial" panose="020B0604020202020204" pitchFamily="34" charset="0"/>
                <a:cs typeface="Arial" panose="020B0604020202020204" pitchFamily="34" charset="0"/>
              </a:rPr>
              <a:t>“La </a:t>
            </a:r>
            <a:r>
              <a:rPr lang="es-ES" sz="3200" dirty="0">
                <a:solidFill>
                  <a:schemeClr val="accent3">
                    <a:lumMod val="50000"/>
                  </a:schemeClr>
                </a:solidFill>
                <a:latin typeface="Arial" panose="020B0604020202020204" pitchFamily="34" charset="0"/>
                <a:cs typeface="Arial" panose="020B0604020202020204" pitchFamily="34" charset="0"/>
              </a:rPr>
              <a:t>accesibilidad cognitiva </a:t>
            </a:r>
            <a:r>
              <a:rPr lang="es-ES" sz="3200" dirty="0">
                <a:latin typeface="Arial" panose="020B0604020202020204" pitchFamily="34" charset="0"/>
                <a:cs typeface="Arial" panose="020B0604020202020204" pitchFamily="34" charset="0"/>
              </a:rPr>
              <a:t>es la característica de los entornos, procesos, actividades, bienes, productos, servicios, objetos o instrumentos que permiten la </a:t>
            </a:r>
            <a:r>
              <a:rPr lang="es-ES" sz="3200" dirty="0" smtClean="0">
                <a:latin typeface="Arial" panose="020B0604020202020204" pitchFamily="34" charset="0"/>
                <a:cs typeface="Arial" panose="020B0604020202020204" pitchFamily="34" charset="0"/>
              </a:rPr>
              <a:t>fácil comprensión </a:t>
            </a:r>
            <a:r>
              <a:rPr lang="es-ES" sz="3200" dirty="0">
                <a:latin typeface="Arial" panose="020B0604020202020204" pitchFamily="34" charset="0"/>
                <a:cs typeface="Arial" panose="020B0604020202020204" pitchFamily="34" charset="0"/>
              </a:rPr>
              <a:t>y la </a:t>
            </a:r>
            <a:r>
              <a:rPr lang="es-ES" sz="3200" dirty="0" smtClean="0">
                <a:latin typeface="Arial" panose="020B0604020202020204" pitchFamily="34" charset="0"/>
                <a:cs typeface="Arial" panose="020B0604020202020204" pitchFamily="34" charset="0"/>
              </a:rPr>
              <a:t>comunicación.”</a:t>
            </a:r>
            <a:endParaRPr lang="es-ES" sz="3200" dirty="0">
              <a:latin typeface="Arial" panose="020B0604020202020204" pitchFamily="34" charset="0"/>
              <a:cs typeface="Arial" panose="020B0604020202020204" pitchFamily="34" charset="0"/>
            </a:endParaRPr>
          </a:p>
          <a:p>
            <a:pPr algn="r">
              <a:defRPr sz="2600" i="1"/>
            </a:pPr>
            <a:endParaRPr lang="es-ES" sz="2000" dirty="0" smtClean="0">
              <a:latin typeface="Arial" panose="020B0604020202020204" pitchFamily="34" charset="0"/>
              <a:cs typeface="Arial" panose="020B0604020202020204" pitchFamily="34" charset="0"/>
            </a:endParaRPr>
          </a:p>
          <a:p>
            <a:pPr algn="r">
              <a:defRPr sz="2600" i="1"/>
            </a:pPr>
            <a:r>
              <a:rPr lang="es-ES" sz="2000" dirty="0" smtClean="0">
                <a:latin typeface="Arial" panose="020B0604020202020204" pitchFamily="34" charset="0"/>
                <a:cs typeface="Arial" panose="020B0604020202020204" pitchFamily="34" charset="0"/>
              </a:rPr>
              <a:t>Subcomisión  </a:t>
            </a:r>
            <a:r>
              <a:rPr lang="es-ES" sz="2000" dirty="0">
                <a:latin typeface="Arial" panose="020B0604020202020204" pitchFamily="34" charset="0"/>
                <a:cs typeface="Arial" panose="020B0604020202020204" pitchFamily="34" charset="0"/>
              </a:rPr>
              <a:t>Accesibilidad Cognitiva, CERMI</a:t>
            </a:r>
          </a:p>
          <a:p>
            <a:endParaRPr lang="es-ES_tradnl" sz="1350" dirty="0">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41CAA96-CB36-7F4C-AF36-7B26CD5452CB}"/>
              </a:ext>
            </a:extLst>
          </p:cNvPr>
          <p:cNvSpPr txBox="1"/>
          <p:nvPr/>
        </p:nvSpPr>
        <p:spPr>
          <a:xfrm>
            <a:off x="3791744" y="4799533"/>
            <a:ext cx="6432874" cy="1000110"/>
          </a:xfrm>
          <a:prstGeom prst="rect">
            <a:avLst/>
          </a:prstGeom>
          <a:noFill/>
        </p:spPr>
        <p:txBody>
          <a:bodyPr wrap="square" rtlCol="0">
            <a:noAutofit/>
          </a:bodyPr>
          <a:lstStyle/>
          <a:p>
            <a:r>
              <a:rPr lang="es-ES_tradnl" sz="2800" dirty="0">
                <a:latin typeface="Arial" panose="020B0604020202020204" pitchFamily="34" charset="0"/>
                <a:cs typeface="Arial" panose="020B0604020202020204" pitchFamily="34" charset="0"/>
              </a:rPr>
              <a:t>Hace que los entornos, la información y el mundo </a:t>
            </a:r>
            <a:r>
              <a:rPr lang="es-ES_tradnl" sz="2800" dirty="0" smtClean="0">
                <a:latin typeface="Arial" panose="020B0604020202020204" pitchFamily="34" charset="0"/>
                <a:cs typeface="Arial" panose="020B0604020202020204" pitchFamily="34" charset="0"/>
              </a:rPr>
              <a:t>sean fáciles </a:t>
            </a:r>
            <a:r>
              <a:rPr lang="es-ES_tradnl" sz="2800" dirty="0">
                <a:latin typeface="Arial" panose="020B0604020202020204" pitchFamily="34" charset="0"/>
                <a:cs typeface="Arial" panose="020B0604020202020204" pitchFamily="34" charset="0"/>
              </a:rPr>
              <a:t>de entender</a:t>
            </a:r>
          </a:p>
        </p:txBody>
      </p:sp>
      <p:sp>
        <p:nvSpPr>
          <p:cNvPr id="3" name="Título 2"/>
          <p:cNvSpPr>
            <a:spLocks noGrp="1"/>
          </p:cNvSpPr>
          <p:nvPr>
            <p:ph type="title"/>
          </p:nvPr>
        </p:nvSpPr>
        <p:spPr/>
        <p:txBody>
          <a:bodyPr>
            <a:normAutofit/>
          </a:bodyPr>
          <a:lstStyle/>
          <a:p>
            <a:pPr algn="ctr"/>
            <a:r>
              <a:rPr lang="es-ES" sz="4000" kern="0" dirty="0" smtClean="0">
                <a:latin typeface="Helvetica Neue"/>
                <a:ea typeface="Helvetica Neue"/>
                <a:cs typeface="Helvetica Neue"/>
                <a:sym typeface="Helvetica Neue"/>
              </a:rPr>
              <a:t>la </a:t>
            </a:r>
            <a:r>
              <a:rPr lang="es-ES" sz="4000" kern="0" dirty="0">
                <a:latin typeface="Helvetica Neue"/>
                <a:ea typeface="Helvetica Neue"/>
                <a:cs typeface="Helvetica Neue"/>
                <a:sym typeface="Helvetica Neue"/>
              </a:rPr>
              <a:t>accesibilidad </a:t>
            </a:r>
            <a:r>
              <a:rPr lang="es-ES" sz="4000" kern="0" dirty="0" smtClean="0">
                <a:latin typeface="Helvetica Neue"/>
                <a:ea typeface="Helvetica Neue"/>
                <a:cs typeface="Helvetica Neue"/>
                <a:sym typeface="Helvetica Neue"/>
              </a:rPr>
              <a:t>cognitiva</a:t>
            </a:r>
            <a:endParaRPr lang="es-ES" sz="4000" dirty="0"/>
          </a:p>
        </p:txBody>
      </p:sp>
    </p:spTree>
    <p:extLst>
      <p:ext uri="{BB962C8B-B14F-4D97-AF65-F5344CB8AC3E}">
        <p14:creationId xmlns:p14="http://schemas.microsoft.com/office/powerpoint/2010/main" val="3790184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E4A16E-F4B5-BAB7-2F78-4D22CE05677D}"/>
              </a:ext>
            </a:extLst>
          </p:cNvPr>
          <p:cNvSpPr>
            <a:spLocks noGrp="1"/>
          </p:cNvSpPr>
          <p:nvPr>
            <p:ph type="title"/>
          </p:nvPr>
        </p:nvSpPr>
        <p:spPr>
          <a:xfrm>
            <a:off x="1251678" y="382385"/>
            <a:ext cx="10178322" cy="1102399"/>
          </a:xfrm>
        </p:spPr>
        <p:txBody>
          <a:bodyPr>
            <a:noAutofit/>
          </a:bodyPr>
          <a:lstStyle/>
          <a:p>
            <a:pPr algn="ctr"/>
            <a:r>
              <a:rPr lang="es-ES" sz="4000" kern="0" dirty="0">
                <a:solidFill>
                  <a:schemeClr val="tx2">
                    <a:lumMod val="90000"/>
                    <a:lumOff val="10000"/>
                  </a:schemeClr>
                </a:solidFill>
                <a:latin typeface="Helvetica Neue"/>
                <a:ea typeface="Helvetica Neue"/>
                <a:cs typeface="Helvetica Neue"/>
                <a:sym typeface="Helvetica Neue"/>
              </a:rPr>
              <a:t>¿Y qué significa esto</a:t>
            </a:r>
            <a:r>
              <a:rPr lang="es-ES" sz="4000" kern="0" dirty="0" smtClean="0">
                <a:solidFill>
                  <a:schemeClr val="tx2">
                    <a:lumMod val="90000"/>
                    <a:lumOff val="10000"/>
                  </a:schemeClr>
                </a:solidFill>
                <a:latin typeface="Helvetica Neue"/>
                <a:ea typeface="Helvetica Neue"/>
                <a:cs typeface="Helvetica Neue"/>
                <a:sym typeface="Helvetica Neue"/>
              </a:rPr>
              <a:t>?</a:t>
            </a:r>
            <a:r>
              <a:rPr lang="es-ES" sz="4000" kern="0" dirty="0">
                <a:solidFill>
                  <a:srgbClr val="4F595A"/>
                </a:solidFill>
                <a:latin typeface="Helvetica Neue"/>
                <a:ea typeface="Helvetica Neue"/>
                <a:cs typeface="Helvetica Neue"/>
                <a:sym typeface="Helvetica Neue"/>
              </a:rPr>
              <a:t/>
            </a:r>
            <a:br>
              <a:rPr lang="es-ES" sz="4000" kern="0" dirty="0">
                <a:solidFill>
                  <a:srgbClr val="4F595A"/>
                </a:solidFill>
                <a:latin typeface="Helvetica Neue"/>
                <a:ea typeface="Helvetica Neue"/>
                <a:cs typeface="Helvetica Neue"/>
                <a:sym typeface="Helvetica Neue"/>
              </a:rPr>
            </a:br>
            <a:endParaRPr lang="es-ES" sz="3600" dirty="0"/>
          </a:p>
        </p:txBody>
      </p:sp>
      <p:sp>
        <p:nvSpPr>
          <p:cNvPr id="3" name="Marcador de contenido 2">
            <a:extLst>
              <a:ext uri="{FF2B5EF4-FFF2-40B4-BE49-F238E27FC236}">
                <a16:creationId xmlns:a16="http://schemas.microsoft.com/office/drawing/2014/main" id="{130D5EE7-001B-D55A-D1B6-B03E19DEC68A}"/>
              </a:ext>
            </a:extLst>
          </p:cNvPr>
          <p:cNvSpPr>
            <a:spLocks noGrp="1"/>
          </p:cNvSpPr>
          <p:nvPr>
            <p:ph idx="1"/>
          </p:nvPr>
        </p:nvSpPr>
        <p:spPr>
          <a:xfrm>
            <a:off x="1251678" y="2204864"/>
            <a:ext cx="10178322" cy="2592287"/>
          </a:xfrm>
        </p:spPr>
        <p:txBody>
          <a:bodyPr>
            <a:normAutofit fontScale="92500" lnSpcReduction="10000"/>
          </a:bodyPr>
          <a:lstStyle/>
          <a:p>
            <a:r>
              <a:rPr lang="es-ES" sz="4000" dirty="0" smtClean="0">
                <a:solidFill>
                  <a:schemeClr val="accent3">
                    <a:lumMod val="50000"/>
                  </a:schemeClr>
                </a:solidFill>
                <a:latin typeface="Arial" panose="020B0604020202020204" pitchFamily="34" charset="0"/>
                <a:cs typeface="Arial" panose="020B0604020202020204" pitchFamily="34" charset="0"/>
              </a:rPr>
              <a:t>Acceder</a:t>
            </a:r>
            <a:r>
              <a:rPr lang="es-ES" sz="4000" dirty="0">
                <a:solidFill>
                  <a:schemeClr val="accent3">
                    <a:lumMod val="50000"/>
                  </a:schemeClr>
                </a:solidFill>
                <a:latin typeface="Arial" panose="020B0604020202020204" pitchFamily="34" charset="0"/>
                <a:cs typeface="Arial" panose="020B0604020202020204" pitchFamily="34" charset="0"/>
              </a:rPr>
              <a:t> </a:t>
            </a:r>
            <a:r>
              <a:rPr lang="es-ES" sz="4000" dirty="0" smtClean="0">
                <a:solidFill>
                  <a:schemeClr val="accent3">
                    <a:lumMod val="50000"/>
                  </a:schemeClr>
                </a:solidFill>
                <a:latin typeface="Arial" panose="020B0604020202020204" pitchFamily="34" charset="0"/>
                <a:cs typeface="Arial" panose="020B0604020202020204" pitchFamily="34" charset="0"/>
              </a:rPr>
              <a:t>e </a:t>
            </a:r>
            <a:r>
              <a:rPr lang="es-ES" sz="4000" dirty="0">
                <a:solidFill>
                  <a:schemeClr val="accent3">
                    <a:lumMod val="50000"/>
                  </a:schemeClr>
                </a:solidFill>
                <a:latin typeface="Arial" panose="020B0604020202020204" pitchFamily="34" charset="0"/>
                <a:cs typeface="Arial" panose="020B0604020202020204" pitchFamily="34" charset="0"/>
              </a:rPr>
              <a:t>identificar </a:t>
            </a:r>
            <a:r>
              <a:rPr lang="es-ES" sz="4000" dirty="0" smtClean="0">
                <a:solidFill>
                  <a:schemeClr val="accent3">
                    <a:lumMod val="50000"/>
                  </a:schemeClr>
                </a:solidFill>
                <a:latin typeface="Arial" panose="020B0604020202020204" pitchFamily="34" charset="0"/>
                <a:cs typeface="Arial" panose="020B0604020202020204" pitchFamily="34" charset="0"/>
              </a:rPr>
              <a:t>los </a:t>
            </a:r>
            <a:r>
              <a:rPr lang="es-ES" sz="4000" dirty="0">
                <a:solidFill>
                  <a:schemeClr val="accent3">
                    <a:lumMod val="50000"/>
                  </a:schemeClr>
                </a:solidFill>
                <a:latin typeface="Arial" panose="020B0604020202020204" pitchFamily="34" charset="0"/>
                <a:cs typeface="Arial" panose="020B0604020202020204" pitchFamily="34" charset="0"/>
              </a:rPr>
              <a:t>edificios, los espacios.</a:t>
            </a:r>
          </a:p>
          <a:p>
            <a:r>
              <a:rPr lang="es-ES" sz="4000" dirty="0">
                <a:solidFill>
                  <a:schemeClr val="accent3">
                    <a:lumMod val="50000"/>
                  </a:schemeClr>
                </a:solidFill>
                <a:latin typeface="Arial" panose="020B0604020202020204" pitchFamily="34" charset="0"/>
                <a:cs typeface="Arial" panose="020B0604020202020204" pitchFamily="34" charset="0"/>
              </a:rPr>
              <a:t>Entender la información</a:t>
            </a:r>
            <a:r>
              <a:rPr lang="es-ES" sz="4000" dirty="0" smtClean="0">
                <a:solidFill>
                  <a:schemeClr val="accent3">
                    <a:lumMod val="50000"/>
                  </a:schemeClr>
                </a:solidFill>
                <a:latin typeface="Arial" panose="020B0604020202020204" pitchFamily="34" charset="0"/>
                <a:cs typeface="Arial" panose="020B0604020202020204" pitchFamily="34" charset="0"/>
              </a:rPr>
              <a:t>.</a:t>
            </a:r>
            <a:endParaRPr lang="es-ES" sz="4000" dirty="0">
              <a:solidFill>
                <a:schemeClr val="accent3">
                  <a:lumMod val="50000"/>
                </a:schemeClr>
              </a:solidFill>
              <a:latin typeface="Arial" panose="020B0604020202020204" pitchFamily="34" charset="0"/>
              <a:cs typeface="Arial" panose="020B0604020202020204" pitchFamily="34" charset="0"/>
            </a:endParaRPr>
          </a:p>
          <a:p>
            <a:r>
              <a:rPr lang="es-ES" sz="4000" dirty="0">
                <a:solidFill>
                  <a:schemeClr val="accent3">
                    <a:lumMod val="50000"/>
                  </a:schemeClr>
                </a:solidFill>
                <a:latin typeface="Arial" panose="020B0604020202020204" pitchFamily="34" charset="0"/>
                <a:cs typeface="Arial" panose="020B0604020202020204" pitchFamily="34" charset="0"/>
              </a:rPr>
              <a:t>Sentirnos bien. </a:t>
            </a:r>
          </a:p>
          <a:p>
            <a:endParaRPr lang="es-ES" sz="4000" dirty="0">
              <a:solidFill>
                <a:schemeClr val="tx2">
                  <a:lumMod val="90000"/>
                  <a:lumOff val="10000"/>
                </a:schemeClr>
              </a:solidFill>
            </a:endParaRPr>
          </a:p>
        </p:txBody>
      </p:sp>
    </p:spTree>
    <p:extLst>
      <p:ext uri="{BB962C8B-B14F-4D97-AF65-F5344CB8AC3E}">
        <p14:creationId xmlns:p14="http://schemas.microsoft.com/office/powerpoint/2010/main" val="2614281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67608" y="1266872"/>
            <a:ext cx="7364835" cy="507831"/>
          </a:xfrm>
          <a:prstGeom prst="rect">
            <a:avLst/>
          </a:prstGeom>
        </p:spPr>
        <p:txBody>
          <a:bodyPr wrap="square">
            <a:spAutoFit/>
          </a:bodyPr>
          <a:lstStyle/>
          <a:p>
            <a:pPr defTabSz="309555" hangingPunct="0"/>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¿Sabrías identificar la puerta de entrada?</a:t>
            </a:r>
          </a:p>
        </p:txBody>
      </p:sp>
      <p:pic>
        <p:nvPicPr>
          <p:cNvPr id="3" name="0 Imagen"/>
          <p:cNvPicPr/>
          <p:nvPr/>
        </p:nvPicPr>
        <p:blipFill rotWithShape="1">
          <a:blip r:embed="rId3" cstate="print">
            <a:extLst>
              <a:ext uri="{28A0092B-C50C-407E-A947-70E740481C1C}">
                <a14:useLocalDpi xmlns:a14="http://schemas.microsoft.com/office/drawing/2010/main" val="0"/>
              </a:ext>
            </a:extLst>
          </a:blip>
          <a:srcRect l="3012"/>
          <a:stretch/>
        </p:blipFill>
        <p:spPr bwMode="auto">
          <a:xfrm>
            <a:off x="1833723" y="2060848"/>
            <a:ext cx="8136904" cy="3816424"/>
          </a:xfrm>
          <a:prstGeom prst="rect">
            <a:avLst/>
          </a:prstGeom>
          <a:ln>
            <a:noFill/>
          </a:ln>
          <a:extLst>
            <a:ext uri="{53640926-AAD7-44D8-BBD7-CCE9431645EC}">
              <a14:shadowObscured xmlns:a14="http://schemas.microsoft.com/office/drawing/2010/main"/>
            </a:ext>
          </a:extLst>
        </p:spPr>
      </p:pic>
      <p:sp>
        <p:nvSpPr>
          <p:cNvPr id="6" name="CuadroTexto 5">
            <a:extLst>
              <a:ext uri="{FF2B5EF4-FFF2-40B4-BE49-F238E27FC236}">
                <a16:creationId xmlns:a16="http://schemas.microsoft.com/office/drawing/2014/main" id="{A2067F27-0533-D726-07CB-7969F1CA6153}"/>
              </a:ext>
            </a:extLst>
          </p:cNvPr>
          <p:cNvSpPr txBox="1"/>
          <p:nvPr/>
        </p:nvSpPr>
        <p:spPr>
          <a:xfrm>
            <a:off x="1199456" y="251490"/>
            <a:ext cx="10513168" cy="646331"/>
          </a:xfrm>
          <a:prstGeom prst="rect">
            <a:avLst/>
          </a:prstGeom>
          <a:noFill/>
        </p:spPr>
        <p:txBody>
          <a:bodyPr wrap="square">
            <a:spAutoFit/>
          </a:bodyPr>
          <a:lstStyle/>
          <a:p>
            <a:r>
              <a:rPr lang="es-ES" sz="3600" b="1" dirty="0">
                <a:solidFill>
                  <a:schemeClr val="tx2">
                    <a:lumMod val="90000"/>
                    <a:lumOff val="10000"/>
                  </a:schemeClr>
                </a:solidFill>
                <a:latin typeface="Arial" panose="020B0604020202020204" pitchFamily="34" charset="0"/>
                <a:cs typeface="Arial" panose="020B0604020202020204" pitchFamily="34" charset="0"/>
              </a:rPr>
              <a:t>Acceder e identificar los edificios, </a:t>
            </a:r>
            <a:r>
              <a:rPr lang="es-ES" sz="3600" b="1" dirty="0" smtClean="0">
                <a:solidFill>
                  <a:schemeClr val="tx2">
                    <a:lumMod val="90000"/>
                    <a:lumOff val="10000"/>
                  </a:schemeClr>
                </a:solidFill>
                <a:latin typeface="Arial" panose="020B0604020202020204" pitchFamily="34" charset="0"/>
                <a:cs typeface="Arial" panose="020B0604020202020204" pitchFamily="34" charset="0"/>
              </a:rPr>
              <a:t>los </a:t>
            </a:r>
            <a:r>
              <a:rPr lang="es-ES" sz="3600" b="1" dirty="0">
                <a:solidFill>
                  <a:schemeClr val="tx2">
                    <a:lumMod val="90000"/>
                    <a:lumOff val="10000"/>
                  </a:schemeClr>
                </a:solidFill>
                <a:latin typeface="Arial" panose="020B0604020202020204" pitchFamily="34" charset="0"/>
                <a:cs typeface="Arial" panose="020B0604020202020204" pitchFamily="34" charset="0"/>
              </a:rPr>
              <a:t>espacios</a:t>
            </a:r>
          </a:p>
        </p:txBody>
      </p:sp>
    </p:spTree>
    <p:extLst>
      <p:ext uri="{BB962C8B-B14F-4D97-AF65-F5344CB8AC3E}">
        <p14:creationId xmlns:p14="http://schemas.microsoft.com/office/powerpoint/2010/main" val="801054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14 CuadroTexto"/>
          <p:cNvSpPr txBox="1"/>
          <p:nvPr/>
        </p:nvSpPr>
        <p:spPr>
          <a:xfrm>
            <a:off x="1818862" y="5215655"/>
            <a:ext cx="1777182" cy="128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245" tIns="12245" rIns="12245" bIns="12245">
            <a:spAutoFit/>
          </a:bodyPr>
          <a:lstStyle>
            <a:lvl1pPr>
              <a:buFont typeface="Wingdings"/>
              <a:defRPr u="sng">
                <a:solidFill>
                  <a:srgbClr val="457F39"/>
                </a:solidFill>
              </a:defRPr>
            </a:lvl1pPr>
          </a:lstStyle>
          <a:p>
            <a:pPr>
              <a:defRPr u="none"/>
            </a:pPr>
            <a:r>
              <a:rPr sz="675"/>
              <a:t> </a:t>
            </a:r>
          </a:p>
        </p:txBody>
      </p:sp>
      <p:sp>
        <p:nvSpPr>
          <p:cNvPr id="507" name="Texto"/>
          <p:cNvSpPr txBox="1"/>
          <p:nvPr/>
        </p:nvSpPr>
        <p:spPr>
          <a:xfrm>
            <a:off x="3784498" y="5289258"/>
            <a:ext cx="2012527"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u="sng">
                <a:solidFill>
                  <a:schemeClr val="accent3">
                    <a:hueOff val="914338"/>
                    <a:satOff val="31515"/>
                    <a:lumOff val="-30790"/>
                  </a:schemeClr>
                </a:solidFill>
              </a:defRPr>
            </a:lvl1pPr>
          </a:lstStyle>
          <a:p>
            <a:pPr>
              <a:defRPr u="none"/>
            </a:pPr>
            <a:r>
              <a:rPr sz="675"/>
              <a:t> </a:t>
            </a:r>
          </a:p>
        </p:txBody>
      </p:sp>
      <p:sp>
        <p:nvSpPr>
          <p:cNvPr id="7" name="Accesibilidad cognitiva: Información">
            <a:extLst>
              <a:ext uri="{FF2B5EF4-FFF2-40B4-BE49-F238E27FC236}">
                <a16:creationId xmlns:a16="http://schemas.microsoft.com/office/drawing/2014/main" id="{DA64EE7C-A1FA-A34C-9723-49D457FCA51A}"/>
              </a:ext>
            </a:extLst>
          </p:cNvPr>
          <p:cNvSpPr txBox="1"/>
          <p:nvPr/>
        </p:nvSpPr>
        <p:spPr>
          <a:xfrm>
            <a:off x="7952570" y="980728"/>
            <a:ext cx="3426779" cy="671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800" kern="0" dirty="0">
                <a:solidFill>
                  <a:srgbClr val="4F595A"/>
                </a:solidFill>
                <a:latin typeface="Arial" panose="020B0604020202020204" pitchFamily="34" charset="0"/>
                <a:ea typeface="Helvetica Neue"/>
                <a:cs typeface="Arial" panose="020B0604020202020204" pitchFamily="34" charset="0"/>
                <a:sym typeface="Helvetica Neue"/>
              </a:rPr>
              <a:t>¿ Qué tipo de </a:t>
            </a:r>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espacio</a:t>
            </a:r>
            <a:r>
              <a:rPr lang="es-ES" sz="2800" kern="0" dirty="0">
                <a:solidFill>
                  <a:srgbClr val="4F595A"/>
                </a:solidFill>
                <a:latin typeface="Arial" panose="020B0604020202020204" pitchFamily="34" charset="0"/>
                <a:ea typeface="Helvetica Neue"/>
                <a:cs typeface="Arial" panose="020B0604020202020204" pitchFamily="34" charset="0"/>
                <a:sym typeface="Helvetica Neue"/>
              </a:rPr>
              <a:t> es </a:t>
            </a:r>
            <a:r>
              <a:rPr lang="es-ES" sz="2800" kern="0" dirty="0" smtClean="0">
                <a:solidFill>
                  <a:srgbClr val="4F595A"/>
                </a:solidFill>
                <a:latin typeface="Arial" panose="020B0604020202020204" pitchFamily="34" charset="0"/>
                <a:ea typeface="Helvetica Neue"/>
                <a:cs typeface="Arial" panose="020B0604020202020204" pitchFamily="34" charset="0"/>
                <a:sym typeface="Helvetica Neue"/>
              </a:rPr>
              <a:t>éste</a:t>
            </a:r>
            <a:r>
              <a:rPr lang="es-ES" sz="2800" kern="0" dirty="0">
                <a:solidFill>
                  <a:srgbClr val="4F595A"/>
                </a:solidFill>
                <a:latin typeface="Arial" panose="020B0604020202020204" pitchFamily="34" charset="0"/>
                <a:ea typeface="Helvetica Neue"/>
                <a:cs typeface="Arial" panose="020B0604020202020204" pitchFamily="34" charset="0"/>
                <a:sym typeface="Helvetica Neue"/>
              </a:rPr>
              <a:t>?</a:t>
            </a:r>
            <a:endParaRPr sz="2800" kern="0" dirty="0">
              <a:solidFill>
                <a:srgbClr val="4F595A"/>
              </a:solidFill>
              <a:latin typeface="Arial" panose="020B0604020202020204" pitchFamily="34" charset="0"/>
              <a:ea typeface="Helvetica Neue"/>
              <a:cs typeface="Arial" panose="020B0604020202020204" pitchFamily="34" charset="0"/>
              <a:sym typeface="Helvetica Neue"/>
            </a:endParaRPr>
          </a:p>
        </p:txBody>
      </p:sp>
      <p:pic>
        <p:nvPicPr>
          <p:cNvPr id="9" name="Imagen 1" descr="Imagen 1">
            <a:extLst>
              <a:ext uri="{FF2B5EF4-FFF2-40B4-BE49-F238E27FC236}">
                <a16:creationId xmlns:a16="http://schemas.microsoft.com/office/drawing/2014/main" id="{4F3153BD-80B8-7642-AA11-FDBE3604F7F2}"/>
              </a:ext>
            </a:extLst>
          </p:cNvPr>
          <p:cNvPicPr>
            <a:picLocks noChangeAspect="1"/>
          </p:cNvPicPr>
          <p:nvPr/>
        </p:nvPicPr>
        <p:blipFill>
          <a:blip r:embed="rId3"/>
          <a:stretch>
            <a:fillRect/>
          </a:stretch>
        </p:blipFill>
        <p:spPr>
          <a:xfrm>
            <a:off x="1085881" y="396449"/>
            <a:ext cx="6307099" cy="2766545"/>
          </a:xfrm>
          <a:prstGeom prst="rect">
            <a:avLst/>
          </a:prstGeom>
          <a:ln w="12700">
            <a:miter lim="400000"/>
          </a:ln>
        </p:spPr>
      </p:pic>
      <p:sp>
        <p:nvSpPr>
          <p:cNvPr id="4" name="Accesibilidad cognitiva: Información">
            <a:extLst>
              <a:ext uri="{FF2B5EF4-FFF2-40B4-BE49-F238E27FC236}">
                <a16:creationId xmlns:a16="http://schemas.microsoft.com/office/drawing/2014/main" id="{A82A9F5B-D1AB-08E7-BB30-DA6294A715AA}"/>
              </a:ext>
            </a:extLst>
          </p:cNvPr>
          <p:cNvSpPr txBox="1"/>
          <p:nvPr/>
        </p:nvSpPr>
        <p:spPr>
          <a:xfrm>
            <a:off x="1210816" y="4524533"/>
            <a:ext cx="3517032" cy="560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noAutofit/>
          </a:bodyPr>
          <a:lstStyle>
            <a:lvl1pPr defTabSz="825500">
              <a:defRPr sz="5500">
                <a:solidFill>
                  <a:srgbClr val="3D6C9A"/>
                </a:solidFill>
              </a:defRPr>
            </a:lvl1pPr>
          </a:lstStyle>
          <a:p>
            <a:pPr defTabSz="412750" hangingPunct="0"/>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¿Por dónde entrarías a este edificio?</a:t>
            </a:r>
            <a:endParaRPr sz="2700" kern="0" dirty="0">
              <a:solidFill>
                <a:srgbClr val="4F595A"/>
              </a:solidFill>
              <a:latin typeface="Arial" panose="020B0604020202020204" pitchFamily="34" charset="0"/>
              <a:ea typeface="Helvetica Neue"/>
              <a:cs typeface="Arial" panose="020B0604020202020204" pitchFamily="34" charset="0"/>
              <a:sym typeface="Helvetica Neue"/>
            </a:endParaRPr>
          </a:p>
        </p:txBody>
      </p:sp>
      <p:pic>
        <p:nvPicPr>
          <p:cNvPr id="5" name="Imagen 4">
            <a:extLst>
              <a:ext uri="{FF2B5EF4-FFF2-40B4-BE49-F238E27FC236}">
                <a16:creationId xmlns:a16="http://schemas.microsoft.com/office/drawing/2014/main" id="{24E665C6-867A-3A0B-0854-EE4EE2D30DC8}"/>
              </a:ext>
            </a:extLst>
          </p:cNvPr>
          <p:cNvPicPr>
            <a:picLocks noChangeAspect="1"/>
          </p:cNvPicPr>
          <p:nvPr/>
        </p:nvPicPr>
        <p:blipFill>
          <a:blip r:embed="rId4"/>
          <a:stretch>
            <a:fillRect/>
          </a:stretch>
        </p:blipFill>
        <p:spPr>
          <a:xfrm>
            <a:off x="5161408" y="3501008"/>
            <a:ext cx="5582324" cy="2455821"/>
          </a:xfrm>
          <a:prstGeom prst="rect">
            <a:avLst/>
          </a:prstGeom>
        </p:spPr>
      </p:pic>
    </p:spTree>
    <p:extLst>
      <p:ext uri="{BB962C8B-B14F-4D97-AF65-F5344CB8AC3E}">
        <p14:creationId xmlns:p14="http://schemas.microsoft.com/office/powerpoint/2010/main" val="3419488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14 CuadroTexto"/>
          <p:cNvSpPr txBox="1"/>
          <p:nvPr/>
        </p:nvSpPr>
        <p:spPr>
          <a:xfrm>
            <a:off x="1818862" y="5215655"/>
            <a:ext cx="1777182" cy="128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245" tIns="12245" rIns="12245" bIns="12245">
            <a:spAutoFit/>
          </a:bodyPr>
          <a:lstStyle>
            <a:lvl1pPr>
              <a:buFont typeface="Wingdings"/>
              <a:defRPr u="sng">
                <a:solidFill>
                  <a:srgbClr val="457F39"/>
                </a:solidFill>
              </a:defRPr>
            </a:lvl1pPr>
          </a:lstStyle>
          <a:p>
            <a:pPr>
              <a:defRPr u="none"/>
            </a:pPr>
            <a:r>
              <a:rPr sz="675"/>
              <a:t> </a:t>
            </a:r>
          </a:p>
        </p:txBody>
      </p:sp>
      <p:sp>
        <p:nvSpPr>
          <p:cNvPr id="507" name="Texto"/>
          <p:cNvSpPr txBox="1"/>
          <p:nvPr/>
        </p:nvSpPr>
        <p:spPr>
          <a:xfrm>
            <a:off x="3784498" y="5289258"/>
            <a:ext cx="2012527"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u="sng">
                <a:solidFill>
                  <a:schemeClr val="accent3">
                    <a:hueOff val="914338"/>
                    <a:satOff val="31515"/>
                    <a:lumOff val="-30790"/>
                  </a:schemeClr>
                </a:solidFill>
              </a:defRPr>
            </a:lvl1pPr>
          </a:lstStyle>
          <a:p>
            <a:pPr>
              <a:defRPr u="none"/>
            </a:pPr>
            <a:r>
              <a:rPr sz="675"/>
              <a:t> </a:t>
            </a:r>
          </a:p>
        </p:txBody>
      </p:sp>
      <p:sp>
        <p:nvSpPr>
          <p:cNvPr id="7" name="Accesibilidad cognitiva: Información">
            <a:extLst>
              <a:ext uri="{FF2B5EF4-FFF2-40B4-BE49-F238E27FC236}">
                <a16:creationId xmlns:a16="http://schemas.microsoft.com/office/drawing/2014/main" id="{DA64EE7C-A1FA-A34C-9723-49D457FCA51A}"/>
              </a:ext>
            </a:extLst>
          </p:cNvPr>
          <p:cNvSpPr txBox="1"/>
          <p:nvPr/>
        </p:nvSpPr>
        <p:spPr>
          <a:xfrm>
            <a:off x="1199456" y="1249208"/>
            <a:ext cx="4923957" cy="8766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700" kern="0" dirty="0" smtClean="0">
                <a:solidFill>
                  <a:srgbClr val="4F595A"/>
                </a:solidFill>
                <a:latin typeface="Arial" panose="020B0604020202020204" pitchFamily="34" charset="0"/>
                <a:ea typeface="Helvetica Neue"/>
                <a:cs typeface="Arial" panose="020B0604020202020204" pitchFamily="34" charset="0"/>
                <a:sym typeface="Helvetica Neue"/>
              </a:rPr>
              <a:t>¿Cuánto </a:t>
            </a:r>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tiempo tardas en encontrar el cartel explicativo?</a:t>
            </a:r>
            <a:endParaRPr sz="2700" kern="0" dirty="0">
              <a:solidFill>
                <a:srgbClr val="4F595A"/>
              </a:solidFill>
              <a:latin typeface="Arial" panose="020B0604020202020204" pitchFamily="34" charset="0"/>
              <a:ea typeface="Helvetica Neue"/>
              <a:cs typeface="Arial" panose="020B0604020202020204" pitchFamily="34" charset="0"/>
              <a:sym typeface="Helvetica Neue"/>
            </a:endParaRPr>
          </a:p>
        </p:txBody>
      </p:sp>
      <p:sp>
        <p:nvSpPr>
          <p:cNvPr id="8" name="Accesibilidad cognitiva: Información">
            <a:extLst>
              <a:ext uri="{FF2B5EF4-FFF2-40B4-BE49-F238E27FC236}">
                <a16:creationId xmlns:a16="http://schemas.microsoft.com/office/drawing/2014/main" id="{5C9515B1-5C2A-1C44-8C74-19D9CDD47C7C}"/>
              </a:ext>
            </a:extLst>
          </p:cNvPr>
          <p:cNvSpPr txBox="1"/>
          <p:nvPr/>
        </p:nvSpPr>
        <p:spPr>
          <a:xfrm>
            <a:off x="7116931" y="4344642"/>
            <a:ext cx="3796748" cy="1579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700" kern="0" dirty="0" smtClean="0">
                <a:solidFill>
                  <a:srgbClr val="4F595A"/>
                </a:solidFill>
                <a:latin typeface="Arial" panose="020B0604020202020204" pitchFamily="34" charset="0"/>
                <a:ea typeface="Helvetica Neue"/>
                <a:cs typeface="Arial" panose="020B0604020202020204" pitchFamily="34" charset="0"/>
                <a:sym typeface="Helvetica Neue"/>
              </a:rPr>
              <a:t>¿Dónde </a:t>
            </a:r>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buscarías los horarios y la información principal?</a:t>
            </a:r>
            <a:endParaRPr sz="2700" kern="0" dirty="0">
              <a:solidFill>
                <a:srgbClr val="4F595A"/>
              </a:solidFill>
              <a:latin typeface="Arial" panose="020B0604020202020204" pitchFamily="34" charset="0"/>
              <a:ea typeface="Helvetica Neue"/>
              <a:cs typeface="Arial" panose="020B0604020202020204" pitchFamily="34" charset="0"/>
              <a:sym typeface="Helvetica Neue"/>
            </a:endParaRPr>
          </a:p>
        </p:txBody>
      </p:sp>
      <p:pic>
        <p:nvPicPr>
          <p:cNvPr id="9" name="0 Imagen"/>
          <p:cNvPicPr/>
          <p:nvPr/>
        </p:nvPicPr>
        <p:blipFill>
          <a:blip r:embed="rId3" cstate="print">
            <a:extLst>
              <a:ext uri="{28A0092B-C50C-407E-A947-70E740481C1C}">
                <a14:useLocalDpi xmlns:a14="http://schemas.microsoft.com/office/drawing/2010/main" val="0"/>
              </a:ext>
            </a:extLst>
          </a:blip>
          <a:stretch>
            <a:fillRect/>
          </a:stretch>
        </p:blipFill>
        <p:spPr>
          <a:xfrm>
            <a:off x="7104112" y="1027338"/>
            <a:ext cx="4351426" cy="3112711"/>
          </a:xfrm>
          <a:prstGeom prst="rect">
            <a:avLst/>
          </a:prstGeom>
        </p:spPr>
      </p:pic>
      <p:pic>
        <p:nvPicPr>
          <p:cNvPr id="3" name="Imagen 3" descr="Imagen 3">
            <a:extLst>
              <a:ext uri="{FF2B5EF4-FFF2-40B4-BE49-F238E27FC236}">
                <a16:creationId xmlns:a16="http://schemas.microsoft.com/office/drawing/2014/main" id="{6AD1D7AC-598D-BC2B-B6EE-59D01615EFF1}"/>
              </a:ext>
            </a:extLst>
          </p:cNvPr>
          <p:cNvPicPr>
            <a:picLocks noChangeAspect="1"/>
          </p:cNvPicPr>
          <p:nvPr/>
        </p:nvPicPr>
        <p:blipFill>
          <a:blip r:embed="rId4"/>
          <a:stretch>
            <a:fillRect/>
          </a:stretch>
        </p:blipFill>
        <p:spPr>
          <a:xfrm>
            <a:off x="1278321" y="2408326"/>
            <a:ext cx="4335965" cy="3251974"/>
          </a:xfrm>
          <a:prstGeom prst="rect">
            <a:avLst/>
          </a:prstGeom>
          <a:ln w="25400">
            <a:solidFill>
              <a:srgbClr val="000000"/>
            </a:solidFill>
            <a:miter lim="400000"/>
          </a:ln>
        </p:spPr>
      </p:pic>
      <p:sp>
        <p:nvSpPr>
          <p:cNvPr id="5" name="CuadroTexto 4">
            <a:extLst>
              <a:ext uri="{FF2B5EF4-FFF2-40B4-BE49-F238E27FC236}">
                <a16:creationId xmlns:a16="http://schemas.microsoft.com/office/drawing/2014/main" id="{16A26516-89F5-7F8B-31C8-C9C0921F4303}"/>
              </a:ext>
            </a:extLst>
          </p:cNvPr>
          <p:cNvSpPr txBox="1"/>
          <p:nvPr/>
        </p:nvSpPr>
        <p:spPr>
          <a:xfrm>
            <a:off x="1199456" y="268119"/>
            <a:ext cx="6696744" cy="646331"/>
          </a:xfrm>
          <a:prstGeom prst="rect">
            <a:avLst/>
          </a:prstGeom>
          <a:noFill/>
        </p:spPr>
        <p:txBody>
          <a:bodyPr wrap="square">
            <a:spAutoFit/>
          </a:bodyPr>
          <a:lstStyle/>
          <a:p>
            <a:r>
              <a:rPr lang="es-ES" sz="3600" b="1" dirty="0">
                <a:solidFill>
                  <a:schemeClr val="tx2">
                    <a:lumMod val="90000"/>
                    <a:lumOff val="10000"/>
                  </a:schemeClr>
                </a:solidFill>
                <a:latin typeface="Arial" panose="020B0604020202020204" pitchFamily="34" charset="0"/>
                <a:cs typeface="Arial" panose="020B0604020202020204" pitchFamily="34" charset="0"/>
              </a:rPr>
              <a:t>Entender la información</a:t>
            </a:r>
          </a:p>
        </p:txBody>
      </p:sp>
    </p:spTree>
    <p:extLst>
      <p:ext uri="{BB962C8B-B14F-4D97-AF65-F5344CB8AC3E}">
        <p14:creationId xmlns:p14="http://schemas.microsoft.com/office/powerpoint/2010/main" val="3183541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14 CuadroTexto"/>
          <p:cNvSpPr txBox="1"/>
          <p:nvPr/>
        </p:nvSpPr>
        <p:spPr>
          <a:xfrm>
            <a:off x="1818862" y="5215655"/>
            <a:ext cx="1777182" cy="128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245" tIns="12245" rIns="12245" bIns="12245">
            <a:spAutoFit/>
          </a:bodyPr>
          <a:lstStyle>
            <a:lvl1pPr>
              <a:buFont typeface="Wingdings"/>
              <a:defRPr u="sng">
                <a:solidFill>
                  <a:srgbClr val="457F39"/>
                </a:solidFill>
              </a:defRPr>
            </a:lvl1pPr>
          </a:lstStyle>
          <a:p>
            <a:pPr>
              <a:defRPr u="none"/>
            </a:pPr>
            <a:r>
              <a:rPr sz="675"/>
              <a:t> </a:t>
            </a:r>
          </a:p>
        </p:txBody>
      </p:sp>
      <p:sp>
        <p:nvSpPr>
          <p:cNvPr id="507" name="Texto"/>
          <p:cNvSpPr txBox="1"/>
          <p:nvPr/>
        </p:nvSpPr>
        <p:spPr>
          <a:xfrm>
            <a:off x="3784498" y="5289258"/>
            <a:ext cx="2012527"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defRPr u="sng">
                <a:solidFill>
                  <a:schemeClr val="accent3">
                    <a:hueOff val="914338"/>
                    <a:satOff val="31515"/>
                    <a:lumOff val="-30790"/>
                  </a:schemeClr>
                </a:solidFill>
              </a:defRPr>
            </a:lvl1pPr>
          </a:lstStyle>
          <a:p>
            <a:pPr>
              <a:defRPr u="none"/>
            </a:pPr>
            <a:r>
              <a:rPr sz="675"/>
              <a:t> </a:t>
            </a:r>
          </a:p>
        </p:txBody>
      </p:sp>
      <p:sp>
        <p:nvSpPr>
          <p:cNvPr id="7" name="Accesibilidad cognitiva: Información">
            <a:extLst>
              <a:ext uri="{FF2B5EF4-FFF2-40B4-BE49-F238E27FC236}">
                <a16:creationId xmlns:a16="http://schemas.microsoft.com/office/drawing/2014/main" id="{DA64EE7C-A1FA-A34C-9723-49D457FCA51A}"/>
              </a:ext>
            </a:extLst>
          </p:cNvPr>
          <p:cNvSpPr txBox="1"/>
          <p:nvPr/>
        </p:nvSpPr>
        <p:spPr>
          <a:xfrm>
            <a:off x="1631504" y="548680"/>
            <a:ext cx="6771861" cy="644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Sin leer... ¿ Qué cartel prefieres?</a:t>
            </a:r>
            <a:endParaRPr sz="2700" kern="0" dirty="0">
              <a:solidFill>
                <a:srgbClr val="4F595A"/>
              </a:solidFill>
              <a:latin typeface="Arial" panose="020B0604020202020204" pitchFamily="34" charset="0"/>
              <a:ea typeface="Helvetica Neue"/>
              <a:cs typeface="Arial" panose="020B0604020202020204" pitchFamily="34" charset="0"/>
              <a:sym typeface="Helvetica Neue"/>
            </a:endParaRPr>
          </a:p>
        </p:txBody>
      </p:sp>
      <p:pic>
        <p:nvPicPr>
          <p:cNvPr id="3" name="Imagen 2">
            <a:extLst>
              <a:ext uri="{FF2B5EF4-FFF2-40B4-BE49-F238E27FC236}">
                <a16:creationId xmlns:a16="http://schemas.microsoft.com/office/drawing/2014/main" id="{CD7669AE-5E9E-1745-AB7D-35156D0F4B13}"/>
              </a:ext>
            </a:extLst>
          </p:cNvPr>
          <p:cNvPicPr>
            <a:picLocks noChangeAspect="1"/>
          </p:cNvPicPr>
          <p:nvPr/>
        </p:nvPicPr>
        <p:blipFill>
          <a:blip r:embed="rId3"/>
          <a:stretch>
            <a:fillRect/>
          </a:stretch>
        </p:blipFill>
        <p:spPr>
          <a:xfrm>
            <a:off x="7824192" y="1249188"/>
            <a:ext cx="3384376" cy="4850220"/>
          </a:xfrm>
          <a:prstGeom prst="rect">
            <a:avLst/>
          </a:prstGeom>
          <a:ln>
            <a:solidFill>
              <a:schemeClr val="tx1"/>
            </a:solidFill>
          </a:ln>
        </p:spPr>
      </p:pic>
      <p:pic>
        <p:nvPicPr>
          <p:cNvPr id="5" name="Imagen 4">
            <a:extLst>
              <a:ext uri="{FF2B5EF4-FFF2-40B4-BE49-F238E27FC236}">
                <a16:creationId xmlns:a16="http://schemas.microsoft.com/office/drawing/2014/main" id="{B4EF96F7-5489-8243-97AB-54103A44247E}"/>
              </a:ext>
            </a:extLst>
          </p:cNvPr>
          <p:cNvPicPr>
            <a:picLocks noChangeAspect="1"/>
          </p:cNvPicPr>
          <p:nvPr/>
        </p:nvPicPr>
        <p:blipFill>
          <a:blip r:embed="rId4"/>
          <a:stretch>
            <a:fillRect/>
          </a:stretch>
        </p:blipFill>
        <p:spPr>
          <a:xfrm>
            <a:off x="1593786" y="1445212"/>
            <a:ext cx="5715894" cy="4458172"/>
          </a:xfrm>
          <a:prstGeom prst="rect">
            <a:avLst/>
          </a:prstGeom>
          <a:ln>
            <a:solidFill>
              <a:schemeClr val="tx1"/>
            </a:solidFill>
          </a:ln>
        </p:spPr>
      </p:pic>
    </p:spTree>
    <p:extLst>
      <p:ext uri="{BB962C8B-B14F-4D97-AF65-F5344CB8AC3E}">
        <p14:creationId xmlns:p14="http://schemas.microsoft.com/office/powerpoint/2010/main" val="1351983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ccesibilidad cognitiva: Información">
            <a:extLst>
              <a:ext uri="{FF2B5EF4-FFF2-40B4-BE49-F238E27FC236}">
                <a16:creationId xmlns:a16="http://schemas.microsoft.com/office/drawing/2014/main" id="{FD12D17D-24F3-C145-B678-2F91854F0160}"/>
              </a:ext>
            </a:extLst>
          </p:cNvPr>
          <p:cNvSpPr txBox="1"/>
          <p:nvPr/>
        </p:nvSpPr>
        <p:spPr>
          <a:xfrm>
            <a:off x="1037001" y="1052736"/>
            <a:ext cx="5941084" cy="785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700" kern="0" dirty="0">
                <a:solidFill>
                  <a:srgbClr val="4F595A"/>
                </a:solidFill>
                <a:latin typeface="Arial" panose="020B0604020202020204" pitchFamily="34" charset="0"/>
                <a:ea typeface="Helvetica Neue"/>
                <a:cs typeface="Arial" panose="020B0604020202020204" pitchFamily="34" charset="0"/>
                <a:sym typeface="Helvetica Neue"/>
              </a:rPr>
              <a:t>¿Qué te hace sentir este espacio?</a:t>
            </a:r>
            <a:endParaRPr sz="2700" kern="0" dirty="0">
              <a:solidFill>
                <a:srgbClr val="4F595A"/>
              </a:solidFill>
              <a:latin typeface="Arial" panose="020B0604020202020204" pitchFamily="34" charset="0"/>
              <a:ea typeface="Helvetica Neue"/>
              <a:cs typeface="Arial" panose="020B0604020202020204" pitchFamily="34" charset="0"/>
              <a:sym typeface="Helvetica Neue"/>
            </a:endParaRPr>
          </a:p>
        </p:txBody>
      </p:sp>
      <p:sp>
        <p:nvSpPr>
          <p:cNvPr id="6" name="Accesibilidad cognitiva: Información">
            <a:extLst>
              <a:ext uri="{FF2B5EF4-FFF2-40B4-BE49-F238E27FC236}">
                <a16:creationId xmlns:a16="http://schemas.microsoft.com/office/drawing/2014/main" id="{51D91CDA-5D56-314A-828D-CE71DF6B8260}"/>
              </a:ext>
            </a:extLst>
          </p:cNvPr>
          <p:cNvSpPr txBox="1"/>
          <p:nvPr/>
        </p:nvSpPr>
        <p:spPr>
          <a:xfrm>
            <a:off x="8964393" y="5250971"/>
            <a:ext cx="2244175" cy="785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nchor="ctr">
            <a:noAutofit/>
          </a:bodyPr>
          <a:lstStyle>
            <a:lvl1pPr defTabSz="825500">
              <a:defRPr sz="5500">
                <a:solidFill>
                  <a:srgbClr val="3D6C9A"/>
                </a:solidFill>
              </a:defRPr>
            </a:lvl1pPr>
          </a:lstStyle>
          <a:p>
            <a:pPr defTabSz="309555" hangingPunct="0"/>
            <a:r>
              <a:rPr lang="es-ES" sz="2700" kern="0" dirty="0">
                <a:solidFill>
                  <a:srgbClr val="4F595A"/>
                </a:solidFill>
                <a:latin typeface="Helvetica Neue"/>
                <a:ea typeface="Helvetica Neue"/>
                <a:cs typeface="Helvetica Neue"/>
                <a:sym typeface="Helvetica Neue"/>
              </a:rPr>
              <a:t>¿y este otro?</a:t>
            </a:r>
            <a:endParaRPr sz="2700" kern="0" dirty="0">
              <a:solidFill>
                <a:srgbClr val="4F595A"/>
              </a:solidFill>
              <a:latin typeface="Helvetica Neue"/>
              <a:ea typeface="Helvetica Neue"/>
              <a:cs typeface="Helvetica Neue"/>
              <a:sym typeface="Helvetica Neue"/>
            </a:endParaRPr>
          </a:p>
        </p:txBody>
      </p:sp>
      <p:pic>
        <p:nvPicPr>
          <p:cNvPr id="8" name="Imagen 7" descr="C:\Users\User\AppData\Local\Temp\Rar$DIa0.063\IMG_20181010_104542_337.jpg"/>
          <p:cNvPicPr/>
          <p:nvPr/>
        </p:nvPicPr>
        <p:blipFill>
          <a:blip r:embed="rId3" cstate="print"/>
          <a:srcRect/>
          <a:stretch>
            <a:fillRect/>
          </a:stretch>
        </p:blipFill>
        <p:spPr bwMode="auto">
          <a:xfrm>
            <a:off x="1288695" y="1810821"/>
            <a:ext cx="4385699" cy="3547944"/>
          </a:xfrm>
          <a:prstGeom prst="rect">
            <a:avLst/>
          </a:prstGeom>
          <a:noFill/>
          <a:ln w="9525">
            <a:noFill/>
            <a:miter lim="800000"/>
            <a:headEnd/>
            <a:tailEnd/>
          </a:ln>
        </p:spPr>
      </p:pic>
      <p:pic>
        <p:nvPicPr>
          <p:cNvPr id="9" name="Imagen 8" descr="C:\Users\User\AppData\Local\Temp\Rar$DIa0.606\IMG_20181009_121208_152.jpg"/>
          <p:cNvPicPr/>
          <p:nvPr/>
        </p:nvPicPr>
        <p:blipFill>
          <a:blip r:embed="rId4" cstate="print"/>
          <a:srcRect/>
          <a:stretch>
            <a:fillRect/>
          </a:stretch>
        </p:blipFill>
        <p:spPr bwMode="auto">
          <a:xfrm>
            <a:off x="6592352" y="1810821"/>
            <a:ext cx="4536504" cy="3547944"/>
          </a:xfrm>
          <a:prstGeom prst="rect">
            <a:avLst/>
          </a:prstGeom>
          <a:noFill/>
          <a:ln w="9525">
            <a:noFill/>
            <a:miter lim="800000"/>
            <a:headEnd/>
            <a:tailEnd/>
          </a:ln>
        </p:spPr>
      </p:pic>
      <p:sp>
        <p:nvSpPr>
          <p:cNvPr id="4" name="CuadroTexto 3">
            <a:extLst>
              <a:ext uri="{FF2B5EF4-FFF2-40B4-BE49-F238E27FC236}">
                <a16:creationId xmlns:a16="http://schemas.microsoft.com/office/drawing/2014/main" id="{A3808833-6DB3-0D52-DFA6-E1B153FBED62}"/>
              </a:ext>
            </a:extLst>
          </p:cNvPr>
          <p:cNvSpPr txBox="1"/>
          <p:nvPr/>
        </p:nvSpPr>
        <p:spPr>
          <a:xfrm>
            <a:off x="1163118" y="269952"/>
            <a:ext cx="6098344" cy="646331"/>
          </a:xfrm>
          <a:prstGeom prst="rect">
            <a:avLst/>
          </a:prstGeom>
          <a:noFill/>
        </p:spPr>
        <p:txBody>
          <a:bodyPr wrap="square">
            <a:spAutoFit/>
          </a:bodyPr>
          <a:lstStyle/>
          <a:p>
            <a:r>
              <a:rPr lang="es-ES" sz="3600" b="1" dirty="0">
                <a:solidFill>
                  <a:schemeClr val="tx2">
                    <a:lumMod val="90000"/>
                    <a:lumOff val="10000"/>
                  </a:schemeClr>
                </a:solidFill>
                <a:latin typeface="Arial" panose="020B0604020202020204" pitchFamily="34" charset="0"/>
                <a:cs typeface="Arial" panose="020B0604020202020204" pitchFamily="34" charset="0"/>
              </a:rPr>
              <a:t>Sentirnos bien </a:t>
            </a:r>
          </a:p>
        </p:txBody>
      </p:sp>
    </p:spTree>
    <p:extLst>
      <p:ext uri="{BB962C8B-B14F-4D97-AF65-F5344CB8AC3E}">
        <p14:creationId xmlns:p14="http://schemas.microsoft.com/office/powerpoint/2010/main" val="1907560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Distintivo</Template>
  <TotalTime>3312</TotalTime>
  <Words>1829</Words>
  <Application>Microsoft Office PowerPoint</Application>
  <PresentationFormat>Panorámica</PresentationFormat>
  <Paragraphs>189</Paragraphs>
  <Slides>14</Slides>
  <Notes>14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Arial</vt:lpstr>
      <vt:lpstr>Calibri</vt:lpstr>
      <vt:lpstr>Gill Sans MT</vt:lpstr>
      <vt:lpstr>Helvetica Neue</vt:lpstr>
      <vt:lpstr>Helvetica Neue Medium</vt:lpstr>
      <vt:lpstr>Impact</vt:lpstr>
      <vt:lpstr>Times New Roman</vt:lpstr>
      <vt:lpstr>Wingdings</vt:lpstr>
      <vt:lpstr>Badge</vt:lpstr>
      <vt:lpstr>Presentación de PowerPoint</vt:lpstr>
      <vt:lpstr>Presentación de PowerPoint</vt:lpstr>
      <vt:lpstr>la accesibilidad cognitiva</vt:lpstr>
      <vt:lpstr>¿Y qué significa esto? </vt:lpstr>
      <vt:lpstr>Presentación de PowerPoint</vt:lpstr>
      <vt:lpstr>Presentación de PowerPoint</vt:lpstr>
      <vt:lpstr>Presentación de PowerPoint</vt:lpstr>
      <vt:lpstr>Presentación de PowerPoint</vt:lpstr>
      <vt:lpstr>Presentación de PowerPoint</vt:lpstr>
      <vt:lpstr>Presentación de PowerPoint</vt:lpstr>
      <vt:lpstr>¿A quién beneficia la Accesibilidad Cognitiva?</vt:lpstr>
      <vt:lpstr>Presentación de PowerPoint</vt:lpstr>
      <vt:lpstr>Conoce el proyecto y participa</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“Accesibilidad Cognitiva y Lectura Fácil” Taller de Formación para Profesionales  Ponente 1 Ponente 2 Almansa, 17 de Marzo de 2022</dc:title>
  <dc:creator>María García</dc:creator>
  <cp:lastModifiedBy> </cp:lastModifiedBy>
  <cp:revision>252</cp:revision>
  <cp:lastPrinted>2022-10-06T06:01:21Z</cp:lastPrinted>
  <dcterms:created xsi:type="dcterms:W3CDTF">2022-02-24T21:26:25Z</dcterms:created>
  <dcterms:modified xsi:type="dcterms:W3CDTF">2023-01-24T10:09:57Z</dcterms:modified>
</cp:coreProperties>
</file>